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6" r:id="rId5"/>
    <p:sldId id="274" r:id="rId6"/>
    <p:sldId id="275" r:id="rId7"/>
    <p:sldId id="277" r:id="rId8"/>
    <p:sldId id="278" r:id="rId9"/>
    <p:sldId id="281" r:id="rId10"/>
    <p:sldId id="279" r:id="rId11"/>
    <p:sldId id="280" r:id="rId12"/>
    <p:sldId id="282" r:id="rId13"/>
    <p:sldId id="28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C3DD"/>
    <a:srgbClr val="FDFD23"/>
    <a:srgbClr val="FF5050"/>
    <a:srgbClr val="FFCCFF"/>
    <a:srgbClr val="0099FF"/>
    <a:srgbClr val="66FF66"/>
    <a:srgbClr val="FFFF66"/>
    <a:srgbClr val="FF66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43"/>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1C30B-3543-4CD0-B877-387C5CA385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8C7553-1F13-41F1-B1E0-7FEB23EFD2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4A85F5-7126-4385-BDE8-81AA2F95F305}"/>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5" name="Footer Placeholder 4">
            <a:extLst>
              <a:ext uri="{FF2B5EF4-FFF2-40B4-BE49-F238E27FC236}">
                <a16:creationId xmlns:a16="http://schemas.microsoft.com/office/drawing/2014/main" id="{E452292A-EFFC-43E8-974F-48515CC31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64706-DA19-4CBC-A004-B4CB26A2930F}"/>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5208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D7CB1-0819-49EE-A9A1-136BEF5C92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67528F-D3DD-468F-917C-463297BB21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7DBF1-C4AC-43E1-9B03-BFDBA55C629E}"/>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5" name="Footer Placeholder 4">
            <a:extLst>
              <a:ext uri="{FF2B5EF4-FFF2-40B4-BE49-F238E27FC236}">
                <a16:creationId xmlns:a16="http://schemas.microsoft.com/office/drawing/2014/main" id="{85396A0B-8A4A-4976-95E1-0AFCDB5F3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7FC781-A65F-4457-9498-065EFF6A20D4}"/>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26990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49D33A-83EF-4C18-95CA-B1E2462F7A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76EFE-E1E5-4259-9CFF-FE503FB93F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36DE1-51A3-4BC7-858E-B7E7565EC0B1}"/>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5" name="Footer Placeholder 4">
            <a:extLst>
              <a:ext uri="{FF2B5EF4-FFF2-40B4-BE49-F238E27FC236}">
                <a16:creationId xmlns:a16="http://schemas.microsoft.com/office/drawing/2014/main" id="{9F73771C-052C-47B1-A2E3-A9F7D5F16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67BBE-E5AA-4CF5-81A0-C643A34BF657}"/>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70042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F80C-EC8B-42D1-ADAE-6D835A57B4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061B71-3E52-4E7F-9F56-96288640D2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C47285-7415-4BD2-B0C3-998935797A3F}"/>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5" name="Footer Placeholder 4">
            <a:extLst>
              <a:ext uri="{FF2B5EF4-FFF2-40B4-BE49-F238E27FC236}">
                <a16:creationId xmlns:a16="http://schemas.microsoft.com/office/drawing/2014/main" id="{44253FA7-991B-4D1A-927D-89BA079654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BA6C67-711B-4064-BEEE-D481CF5A820A}"/>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74119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AED06-5656-4B33-9314-C055DF23BD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65C743-00DD-4571-AB5D-370A463007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0D7162-07F5-49BD-AE52-72A8BB8C35B3}"/>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5" name="Footer Placeholder 4">
            <a:extLst>
              <a:ext uri="{FF2B5EF4-FFF2-40B4-BE49-F238E27FC236}">
                <a16:creationId xmlns:a16="http://schemas.microsoft.com/office/drawing/2014/main" id="{A32AB6C7-2F9D-4172-A4F2-D37F2F570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55A3E9-C8C4-424A-BB43-E75C68E1F2D6}"/>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175454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DBDF1-BB78-4153-9FE2-014C1326B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5FDC61-1AEF-4EBC-9DF4-F813C7A7E8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FDE61A-94B4-4DE2-8250-544DE4CE6B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47668D-F4FB-4445-8074-E4D07CE0C685}"/>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6" name="Footer Placeholder 5">
            <a:extLst>
              <a:ext uri="{FF2B5EF4-FFF2-40B4-BE49-F238E27FC236}">
                <a16:creationId xmlns:a16="http://schemas.microsoft.com/office/drawing/2014/main" id="{7296740F-7357-4764-8E07-3A46B90D84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AD3524-DAE8-4C08-8912-C640BECAE63E}"/>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80525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D79A-FF46-4FA1-8528-86D799E0FD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A19CDB-F082-469E-AE26-BEE4C412D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2F5863-0774-4637-9E5A-1AB7A6A686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B1220A-F1A5-41BD-BC6E-AE421D3A15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5739C4-5774-44B2-BFB9-7898CE1E44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CE8952-AFA6-4624-A76B-A4E409764A8C}"/>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8" name="Footer Placeholder 7">
            <a:extLst>
              <a:ext uri="{FF2B5EF4-FFF2-40B4-BE49-F238E27FC236}">
                <a16:creationId xmlns:a16="http://schemas.microsoft.com/office/drawing/2014/main" id="{9A46E3C7-9523-4044-B7D5-B5DB774036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CF1CBD-C2D8-4F88-A736-E16A77966F4D}"/>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0085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7497-07F8-4DAF-B7B9-55E331D209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6D6050-4D6F-48AA-832A-EA549C902E0B}"/>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4" name="Footer Placeholder 3">
            <a:extLst>
              <a:ext uri="{FF2B5EF4-FFF2-40B4-BE49-F238E27FC236}">
                <a16:creationId xmlns:a16="http://schemas.microsoft.com/office/drawing/2014/main" id="{B8F1A908-22BC-49CF-8C83-BC1477A9A5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63831A-6943-43FF-9E16-A08D90C736EF}"/>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74389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9EA48C-5A3C-4D3E-9EF6-72A21DE5B465}"/>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3" name="Footer Placeholder 2">
            <a:extLst>
              <a:ext uri="{FF2B5EF4-FFF2-40B4-BE49-F238E27FC236}">
                <a16:creationId xmlns:a16="http://schemas.microsoft.com/office/drawing/2014/main" id="{6C0C00A9-841B-4B92-8B09-553C646663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C2056B-B805-402B-8740-F9106734E6F5}"/>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2904118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18620-A463-41C9-BFF6-D6DC8708E5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C601EE-803A-48A5-B557-320330E2C6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8B3B25-B899-44E2-B8A9-143F03126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FA01CB-B052-4899-8BC9-8AFE3FA4425A}"/>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6" name="Footer Placeholder 5">
            <a:extLst>
              <a:ext uri="{FF2B5EF4-FFF2-40B4-BE49-F238E27FC236}">
                <a16:creationId xmlns:a16="http://schemas.microsoft.com/office/drawing/2014/main" id="{91C42356-B9F0-41E9-BAAD-FCAC44F3B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989C94-6F57-480A-AC3C-16ABE2CB6674}"/>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81013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23332-7D2C-4E1D-9A0B-CBEBEAEB52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7274D9-4FA3-4552-B1C0-FBBBAB1813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0919EC-8598-4762-887A-8E99C271BD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8B41E5-0740-439C-B5F0-CC0739E79DE5}"/>
              </a:ext>
            </a:extLst>
          </p:cNvPr>
          <p:cNvSpPr>
            <a:spLocks noGrp="1"/>
          </p:cNvSpPr>
          <p:nvPr>
            <p:ph type="dt" sz="half" idx="10"/>
          </p:nvPr>
        </p:nvSpPr>
        <p:spPr/>
        <p:txBody>
          <a:bodyPr/>
          <a:lstStyle/>
          <a:p>
            <a:fld id="{D6151E4F-35EE-4839-8807-78B580EA8BF9}" type="datetimeFigureOut">
              <a:rPr lang="en-US" smtClean="0"/>
              <a:t>7/23/2021</a:t>
            </a:fld>
            <a:endParaRPr lang="en-US"/>
          </a:p>
        </p:txBody>
      </p:sp>
      <p:sp>
        <p:nvSpPr>
          <p:cNvPr id="6" name="Footer Placeholder 5">
            <a:extLst>
              <a:ext uri="{FF2B5EF4-FFF2-40B4-BE49-F238E27FC236}">
                <a16:creationId xmlns:a16="http://schemas.microsoft.com/office/drawing/2014/main" id="{228FE4D5-E42A-4A7E-89FD-A696839BE1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8E35BA-3954-494F-ADEE-0D1083540B36}"/>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13717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60286E-C0D1-4B00-B918-477F6420DD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023A07-718D-4F81-87EB-58A39D253E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7FFF9-17C9-45F3-89DC-99832E7F4E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51E4F-35EE-4839-8807-78B580EA8BF9}" type="datetimeFigureOut">
              <a:rPr lang="en-US" smtClean="0"/>
              <a:t>7/23/2021</a:t>
            </a:fld>
            <a:endParaRPr lang="en-US"/>
          </a:p>
        </p:txBody>
      </p:sp>
      <p:sp>
        <p:nvSpPr>
          <p:cNvPr id="5" name="Footer Placeholder 4">
            <a:extLst>
              <a:ext uri="{FF2B5EF4-FFF2-40B4-BE49-F238E27FC236}">
                <a16:creationId xmlns:a16="http://schemas.microsoft.com/office/drawing/2014/main" id="{7455BA0E-5F52-4EE6-9933-041851CB96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B0FA66-2481-4F3F-8858-8CB1D6C5B6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375FF-D088-4459-B036-677E09104374}" type="slidenum">
              <a:rPr lang="en-US" smtClean="0"/>
              <a:t>‹#›</a:t>
            </a:fld>
            <a:endParaRPr lang="en-US"/>
          </a:p>
        </p:txBody>
      </p:sp>
    </p:spTree>
    <p:extLst>
      <p:ext uri="{BB962C8B-B14F-4D97-AF65-F5344CB8AC3E}">
        <p14:creationId xmlns:p14="http://schemas.microsoft.com/office/powerpoint/2010/main" val="261829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C0DCB-1B17-4523-9421-E06B28E6AF30}"/>
              </a:ext>
            </a:extLst>
          </p:cNvPr>
          <p:cNvSpPr>
            <a:spLocks noGrp="1"/>
          </p:cNvSpPr>
          <p:nvPr>
            <p:ph type="ctrTitle"/>
          </p:nvPr>
        </p:nvSpPr>
        <p:spPr>
          <a:xfrm>
            <a:off x="1524000" y="2245809"/>
            <a:ext cx="9144000" cy="1564716"/>
          </a:xfrm>
        </p:spPr>
        <p:txBody>
          <a:bodyPr>
            <a:normAutofit/>
          </a:bodyPr>
          <a:lstStyle/>
          <a:p>
            <a:pPr algn="l"/>
            <a:r>
              <a:rPr lang="en-US" sz="4800" b="1" dirty="0"/>
              <a:t>Database Design and the E-R Model</a:t>
            </a:r>
            <a:endParaRPr lang="en-US" sz="16600" b="1" dirty="0"/>
          </a:p>
        </p:txBody>
      </p:sp>
      <p:sp>
        <p:nvSpPr>
          <p:cNvPr id="3" name="Subtitle 2">
            <a:extLst>
              <a:ext uri="{FF2B5EF4-FFF2-40B4-BE49-F238E27FC236}">
                <a16:creationId xmlns:a16="http://schemas.microsoft.com/office/drawing/2014/main" id="{90506716-99E3-4FFE-9E8B-42091239562D}"/>
              </a:ext>
            </a:extLst>
          </p:cNvPr>
          <p:cNvSpPr>
            <a:spLocks noGrp="1"/>
          </p:cNvSpPr>
          <p:nvPr>
            <p:ph type="subTitle" idx="1"/>
          </p:nvPr>
        </p:nvSpPr>
        <p:spPr>
          <a:xfrm>
            <a:off x="1575826" y="3810525"/>
            <a:ext cx="9144000" cy="572583"/>
          </a:xfrm>
        </p:spPr>
        <p:txBody>
          <a:bodyPr>
            <a:normAutofit/>
          </a:bodyPr>
          <a:lstStyle/>
          <a:p>
            <a:pPr algn="l"/>
            <a:r>
              <a:rPr lang="en-US" dirty="0"/>
              <a:t>CHAPTER 7</a:t>
            </a:r>
          </a:p>
          <a:p>
            <a:pPr algn="l"/>
            <a:endParaRPr lang="en-US" sz="2000" dirty="0"/>
          </a:p>
        </p:txBody>
      </p:sp>
      <p:sp>
        <p:nvSpPr>
          <p:cNvPr id="33"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7" name="Freeform: Shape 36">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39"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ubtitle 2">
            <a:extLst>
              <a:ext uri="{FF2B5EF4-FFF2-40B4-BE49-F238E27FC236}">
                <a16:creationId xmlns:a16="http://schemas.microsoft.com/office/drawing/2014/main" id="{569E2987-F5DD-4272-97AF-CC883C08DBBB}"/>
              </a:ext>
            </a:extLst>
          </p:cNvPr>
          <p:cNvSpPr txBox="1">
            <a:spLocks/>
          </p:cNvSpPr>
          <p:nvPr/>
        </p:nvSpPr>
        <p:spPr>
          <a:xfrm>
            <a:off x="1519177" y="4314985"/>
            <a:ext cx="9144000" cy="57258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t>SOURCE :- Database System concepts , 6ed , </a:t>
            </a:r>
            <a:r>
              <a:rPr lang="en-US" sz="2000" dirty="0" err="1"/>
              <a:t>Silberschatz</a:t>
            </a:r>
            <a:r>
              <a:rPr lang="en-US" sz="2000" dirty="0"/>
              <a:t>, </a:t>
            </a:r>
            <a:r>
              <a:rPr lang="en-US" sz="2000" dirty="0" err="1"/>
              <a:t>Korth</a:t>
            </a:r>
            <a:r>
              <a:rPr lang="en-US" sz="2000" dirty="0"/>
              <a:t>, Sudarshan</a:t>
            </a:r>
          </a:p>
          <a:p>
            <a:pPr algn="l"/>
            <a:endParaRPr lang="en-US" sz="2000" dirty="0"/>
          </a:p>
        </p:txBody>
      </p:sp>
    </p:spTree>
    <p:extLst>
      <p:ext uri="{BB962C8B-B14F-4D97-AF65-F5344CB8AC3E}">
        <p14:creationId xmlns:p14="http://schemas.microsoft.com/office/powerpoint/2010/main" val="2860931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D3A82BC-13CF-4BA8-BDEB-04E83D7310C6}"/>
              </a:ext>
            </a:extLst>
          </p:cNvPr>
          <p:cNvGrpSpPr/>
          <p:nvPr/>
        </p:nvGrpSpPr>
        <p:grpSpPr>
          <a:xfrm>
            <a:off x="6487999" y="5171879"/>
            <a:ext cx="5436908" cy="1285482"/>
            <a:chOff x="5290795" y="4804233"/>
            <a:chExt cx="5983223" cy="1369422"/>
          </a:xfrm>
        </p:grpSpPr>
        <p:pic>
          <p:nvPicPr>
            <p:cNvPr id="12" name="Picture 11">
              <a:extLst>
                <a:ext uri="{FF2B5EF4-FFF2-40B4-BE49-F238E27FC236}">
                  <a16:creationId xmlns:a16="http://schemas.microsoft.com/office/drawing/2014/main" id="{884FCB6B-0AEF-486D-924A-8F80CCC936F2}"/>
                </a:ext>
              </a:extLst>
            </p:cNvPr>
            <p:cNvPicPr>
              <a:picLocks noChangeAspect="1"/>
            </p:cNvPicPr>
            <p:nvPr/>
          </p:nvPicPr>
          <p:blipFill>
            <a:blip r:embed="rId2"/>
            <a:stretch>
              <a:fillRect/>
            </a:stretch>
          </p:blipFill>
          <p:spPr>
            <a:xfrm>
              <a:off x="5290795" y="4804233"/>
              <a:ext cx="5983223" cy="1369422"/>
            </a:xfrm>
            <a:prstGeom prst="rect">
              <a:avLst/>
            </a:prstGeom>
          </p:spPr>
        </p:pic>
        <p:cxnSp>
          <p:nvCxnSpPr>
            <p:cNvPr id="14" name="Straight Connector 13">
              <a:extLst>
                <a:ext uri="{FF2B5EF4-FFF2-40B4-BE49-F238E27FC236}">
                  <a16:creationId xmlns:a16="http://schemas.microsoft.com/office/drawing/2014/main" id="{FA3AEE78-0459-489D-BFCA-F4F4434592AB}"/>
                </a:ext>
              </a:extLst>
            </p:cNvPr>
            <p:cNvCxnSpPr>
              <a:cxnSpLocks/>
            </p:cNvCxnSpPr>
            <p:nvPr/>
          </p:nvCxnSpPr>
          <p:spPr>
            <a:xfrm>
              <a:off x="8719794" y="5571241"/>
              <a:ext cx="867266" cy="0"/>
            </a:xfrm>
            <a:prstGeom prst="line">
              <a:avLst/>
            </a:prstGeom>
            <a:ln w="19050"/>
          </p:spPr>
          <p:style>
            <a:lnRef idx="1">
              <a:schemeClr val="dk1"/>
            </a:lnRef>
            <a:fillRef idx="0">
              <a:schemeClr val="dk1"/>
            </a:fillRef>
            <a:effectRef idx="0">
              <a:schemeClr val="dk1"/>
            </a:effectRef>
            <a:fontRef idx="minor">
              <a:schemeClr val="tx1"/>
            </a:fontRef>
          </p:style>
        </p:cxnSp>
      </p:grpSp>
      <p:sp>
        <p:nvSpPr>
          <p:cNvPr id="2" name="Title 1">
            <a:extLst>
              <a:ext uri="{FF2B5EF4-FFF2-40B4-BE49-F238E27FC236}">
                <a16:creationId xmlns:a16="http://schemas.microsoft.com/office/drawing/2014/main" id="{2A0E37CB-50A0-40CD-9662-9D88CCE581FE}"/>
              </a:ext>
            </a:extLst>
          </p:cNvPr>
          <p:cNvSpPr>
            <a:spLocks noGrp="1"/>
          </p:cNvSpPr>
          <p:nvPr>
            <p:ph type="title"/>
          </p:nvPr>
        </p:nvSpPr>
        <p:spPr>
          <a:xfrm>
            <a:off x="672228" y="458563"/>
            <a:ext cx="10515600" cy="734101"/>
          </a:xfrm>
        </p:spPr>
        <p:txBody>
          <a:bodyPr/>
          <a:lstStyle/>
          <a:p>
            <a:r>
              <a:rPr lang="en-US" dirty="0"/>
              <a:t>Weak Entity Sets</a:t>
            </a:r>
          </a:p>
        </p:txBody>
      </p:sp>
      <p:pic>
        <p:nvPicPr>
          <p:cNvPr id="5" name="Picture 4">
            <a:extLst>
              <a:ext uri="{FF2B5EF4-FFF2-40B4-BE49-F238E27FC236}">
                <a16:creationId xmlns:a16="http://schemas.microsoft.com/office/drawing/2014/main" id="{C703AEB6-EC51-4FA3-A2B1-9268234777C4}"/>
              </a:ext>
            </a:extLst>
          </p:cNvPr>
          <p:cNvPicPr>
            <a:picLocks noChangeAspect="1"/>
          </p:cNvPicPr>
          <p:nvPr/>
        </p:nvPicPr>
        <p:blipFill>
          <a:blip r:embed="rId3"/>
          <a:stretch>
            <a:fillRect/>
          </a:stretch>
        </p:blipFill>
        <p:spPr>
          <a:xfrm>
            <a:off x="5290795" y="530676"/>
            <a:ext cx="5162550" cy="1323975"/>
          </a:xfrm>
          <a:prstGeom prst="rect">
            <a:avLst/>
          </a:prstGeom>
        </p:spPr>
      </p:pic>
      <p:sp>
        <p:nvSpPr>
          <p:cNvPr id="7" name="Footer Placeholder 4">
            <a:extLst>
              <a:ext uri="{FF2B5EF4-FFF2-40B4-BE49-F238E27FC236}">
                <a16:creationId xmlns:a16="http://schemas.microsoft.com/office/drawing/2014/main" id="{51131C10-6257-4A0B-80E4-FDA46AE2E36E}"/>
              </a:ext>
            </a:extLst>
          </p:cNvPr>
          <p:cNvSpPr txBox="1">
            <a:spLocks/>
          </p:cNvSpPr>
          <p:nvPr/>
        </p:nvSpPr>
        <p:spPr>
          <a:xfrm>
            <a:off x="0" y="105925"/>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9" name="TextBox 8">
            <a:extLst>
              <a:ext uri="{FF2B5EF4-FFF2-40B4-BE49-F238E27FC236}">
                <a16:creationId xmlns:a16="http://schemas.microsoft.com/office/drawing/2014/main" id="{B7DA8EFE-1353-4454-8D09-949007DCDCD6}"/>
              </a:ext>
            </a:extLst>
          </p:cNvPr>
          <p:cNvSpPr txBox="1"/>
          <p:nvPr/>
        </p:nvSpPr>
        <p:spPr>
          <a:xfrm>
            <a:off x="2877533" y="6311497"/>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
        <p:nvSpPr>
          <p:cNvPr id="11" name="Content Placeholder 10">
            <a:extLst>
              <a:ext uri="{FF2B5EF4-FFF2-40B4-BE49-F238E27FC236}">
                <a16:creationId xmlns:a16="http://schemas.microsoft.com/office/drawing/2014/main" id="{6E08680A-5111-46DA-B6B6-E303830231DC}"/>
              </a:ext>
            </a:extLst>
          </p:cNvPr>
          <p:cNvSpPr>
            <a:spLocks noGrp="1"/>
          </p:cNvSpPr>
          <p:nvPr>
            <p:ph idx="1"/>
          </p:nvPr>
        </p:nvSpPr>
        <p:spPr>
          <a:xfrm>
            <a:off x="666947" y="2093199"/>
            <a:ext cx="10515600" cy="3556311"/>
          </a:xfrm>
        </p:spPr>
        <p:txBody>
          <a:bodyPr>
            <a:normAutofit/>
          </a:bodyPr>
          <a:lstStyle/>
          <a:p>
            <a:r>
              <a:rPr lang="en-US" sz="2000" b="0" i="0" dirty="0">
                <a:effectLst/>
              </a:rPr>
              <a:t>The entity sets which do not have sufficient attributes to form a </a:t>
            </a:r>
            <a:r>
              <a:rPr lang="en-US" sz="2000" b="1" i="0" u="none" strike="noStrike" dirty="0">
                <a:solidFill>
                  <a:srgbClr val="EC4E20"/>
                </a:solidFill>
                <a:effectLst/>
              </a:rPr>
              <a:t>primary key</a:t>
            </a:r>
            <a:r>
              <a:rPr lang="en-US" sz="2000" b="1" i="0" dirty="0">
                <a:effectLst/>
              </a:rPr>
              <a:t> </a:t>
            </a:r>
            <a:r>
              <a:rPr lang="en-US" sz="2000" b="0" i="0" dirty="0">
                <a:effectLst/>
              </a:rPr>
              <a:t>are known as </a:t>
            </a:r>
            <a:r>
              <a:rPr lang="en-US" sz="2000" b="1" i="0" dirty="0">
                <a:effectLst/>
              </a:rPr>
              <a:t>weak entity sets</a:t>
            </a:r>
            <a:r>
              <a:rPr lang="en-US" sz="2000" b="0" i="0" dirty="0">
                <a:effectLst/>
              </a:rPr>
              <a:t> and the entity sets which have a primary key are known as strong entity sets.</a:t>
            </a:r>
          </a:p>
          <a:p>
            <a:r>
              <a:rPr lang="en-US" sz="2000" dirty="0"/>
              <a:t>A section is dependent on a course for its existence, which is made explicit by making it a weak entity set.</a:t>
            </a:r>
          </a:p>
          <a:p>
            <a:r>
              <a:rPr lang="en-US" sz="2000" dirty="0"/>
              <a:t>In E-R diagrams, a weak entity set is depicted via a rectangle, like a strong entity set, but there are two main differences: </a:t>
            </a:r>
          </a:p>
          <a:p>
            <a:r>
              <a:rPr lang="en-US" sz="2000" dirty="0"/>
              <a:t>The discriminator of a weak entity is underlined with a dashed, rather than a solid, line. </a:t>
            </a:r>
          </a:p>
          <a:p>
            <a:r>
              <a:rPr lang="en-US" sz="2000" dirty="0"/>
              <a:t>The relationship set connecting the weak entity set to the identifying strong entity set is depicted by a double diamond.</a:t>
            </a:r>
          </a:p>
          <a:p>
            <a:r>
              <a:rPr lang="en-US" sz="2000" dirty="0"/>
              <a:t>The use of double lines to indicate total participation;</a:t>
            </a:r>
          </a:p>
        </p:txBody>
      </p:sp>
    </p:spTree>
    <p:extLst>
      <p:ext uri="{BB962C8B-B14F-4D97-AF65-F5344CB8AC3E}">
        <p14:creationId xmlns:p14="http://schemas.microsoft.com/office/powerpoint/2010/main" val="3913374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5C70-AA7E-4C87-A292-C0816406646C}"/>
              </a:ext>
            </a:extLst>
          </p:cNvPr>
          <p:cNvSpPr>
            <a:spLocks noGrp="1"/>
          </p:cNvSpPr>
          <p:nvPr>
            <p:ph type="title"/>
          </p:nvPr>
        </p:nvSpPr>
        <p:spPr>
          <a:xfrm>
            <a:off x="838200" y="346271"/>
            <a:ext cx="10515600" cy="771483"/>
          </a:xfrm>
        </p:spPr>
        <p:txBody>
          <a:bodyPr/>
          <a:lstStyle/>
          <a:p>
            <a:r>
              <a:rPr lang="en-US" dirty="0"/>
              <a:t>Entity-Relationship (E-R) diagrams</a:t>
            </a:r>
          </a:p>
        </p:txBody>
      </p:sp>
      <p:sp>
        <p:nvSpPr>
          <p:cNvPr id="3" name="Content Placeholder 2">
            <a:extLst>
              <a:ext uri="{FF2B5EF4-FFF2-40B4-BE49-F238E27FC236}">
                <a16:creationId xmlns:a16="http://schemas.microsoft.com/office/drawing/2014/main" id="{4E5F3103-B819-4582-AD8E-B81E17F6A815}"/>
              </a:ext>
            </a:extLst>
          </p:cNvPr>
          <p:cNvSpPr>
            <a:spLocks noGrp="1"/>
          </p:cNvSpPr>
          <p:nvPr>
            <p:ph idx="1"/>
          </p:nvPr>
        </p:nvSpPr>
        <p:spPr>
          <a:xfrm>
            <a:off x="582105" y="1373648"/>
            <a:ext cx="6742521" cy="4914030"/>
          </a:xfrm>
        </p:spPr>
        <p:txBody>
          <a:bodyPr>
            <a:normAutofit lnSpcReduction="10000"/>
          </a:bodyPr>
          <a:lstStyle/>
          <a:p>
            <a:r>
              <a:rPr lang="en-US" sz="2000" dirty="0">
                <a:highlight>
                  <a:srgbClr val="FFFF00"/>
                </a:highlight>
              </a:rPr>
              <a:t>Rectangles</a:t>
            </a:r>
            <a:r>
              <a:rPr lang="en-US" sz="2000" dirty="0"/>
              <a:t> divided into two parts represent entity sets. The first part, which in this textbook is shaded blue, contains the name of the entity set. The second part contains the names of all the attributes of the entity set. </a:t>
            </a:r>
          </a:p>
          <a:p>
            <a:r>
              <a:rPr lang="en-US" sz="2000" dirty="0">
                <a:highlight>
                  <a:srgbClr val="FFFF00"/>
                </a:highlight>
              </a:rPr>
              <a:t>Diamonds</a:t>
            </a:r>
            <a:r>
              <a:rPr lang="en-US" sz="2000" dirty="0"/>
              <a:t> represent relationship sets. </a:t>
            </a:r>
          </a:p>
          <a:p>
            <a:r>
              <a:rPr lang="en-US" sz="2000" dirty="0">
                <a:highlight>
                  <a:srgbClr val="FFFF00"/>
                </a:highlight>
              </a:rPr>
              <a:t>Undivided rectangles </a:t>
            </a:r>
            <a:r>
              <a:rPr lang="en-US" sz="2000" dirty="0"/>
              <a:t>represent the attributes of a relationship set. Attributes that are part of the primary key are </a:t>
            </a:r>
            <a:r>
              <a:rPr lang="en-US" sz="2000" dirty="0">
                <a:highlight>
                  <a:srgbClr val="FFFF00"/>
                </a:highlight>
              </a:rPr>
              <a:t>underlined.</a:t>
            </a:r>
          </a:p>
          <a:p>
            <a:r>
              <a:rPr lang="en-US" sz="2000" dirty="0">
                <a:highlight>
                  <a:srgbClr val="FFFF00"/>
                </a:highlight>
              </a:rPr>
              <a:t>Lines</a:t>
            </a:r>
            <a:r>
              <a:rPr lang="en-US" sz="2000" dirty="0"/>
              <a:t> link entity sets to relationship sets.</a:t>
            </a:r>
          </a:p>
          <a:p>
            <a:r>
              <a:rPr lang="en-US" sz="2000" dirty="0">
                <a:highlight>
                  <a:srgbClr val="FFFF00"/>
                </a:highlight>
              </a:rPr>
              <a:t>Dashed lines </a:t>
            </a:r>
            <a:r>
              <a:rPr lang="en-US" sz="2000" dirty="0"/>
              <a:t>link attributes of a relationship set to the relationship set.</a:t>
            </a:r>
          </a:p>
          <a:p>
            <a:r>
              <a:rPr lang="en-US" sz="2000" dirty="0">
                <a:highlight>
                  <a:srgbClr val="FFFF00"/>
                </a:highlight>
              </a:rPr>
              <a:t>Double lines</a:t>
            </a:r>
            <a:r>
              <a:rPr lang="en-US" sz="2000" dirty="0"/>
              <a:t> indicate total participation of an entity in a relationship set.</a:t>
            </a:r>
          </a:p>
          <a:p>
            <a:r>
              <a:rPr lang="en-US" sz="2000" dirty="0">
                <a:highlight>
                  <a:srgbClr val="FFFF00"/>
                </a:highlight>
              </a:rPr>
              <a:t>Double diamonds </a:t>
            </a:r>
            <a:r>
              <a:rPr lang="en-US" sz="2000" dirty="0"/>
              <a:t>represent identifying relationship sets linked to weak entity sets</a:t>
            </a:r>
          </a:p>
        </p:txBody>
      </p:sp>
      <p:sp>
        <p:nvSpPr>
          <p:cNvPr id="4" name="Footer Placeholder 4">
            <a:extLst>
              <a:ext uri="{FF2B5EF4-FFF2-40B4-BE49-F238E27FC236}">
                <a16:creationId xmlns:a16="http://schemas.microsoft.com/office/drawing/2014/main" id="{3161BAD1-2167-4B2B-AA6E-C70232CB3F1B}"/>
              </a:ext>
            </a:extLst>
          </p:cNvPr>
          <p:cNvSpPr txBox="1">
            <a:spLocks/>
          </p:cNvSpPr>
          <p:nvPr/>
        </p:nvSpPr>
        <p:spPr>
          <a:xfrm>
            <a:off x="0" y="-16627"/>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8" name="TextBox 7">
            <a:extLst>
              <a:ext uri="{FF2B5EF4-FFF2-40B4-BE49-F238E27FC236}">
                <a16:creationId xmlns:a16="http://schemas.microsoft.com/office/drawing/2014/main" id="{45F3089B-904F-4049-A51D-2540DA1E8C57}"/>
              </a:ext>
            </a:extLst>
          </p:cNvPr>
          <p:cNvSpPr txBox="1"/>
          <p:nvPr/>
        </p:nvSpPr>
        <p:spPr>
          <a:xfrm>
            <a:off x="2877533" y="6396335"/>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pic>
        <p:nvPicPr>
          <p:cNvPr id="6" name="Picture 5">
            <a:extLst>
              <a:ext uri="{FF2B5EF4-FFF2-40B4-BE49-F238E27FC236}">
                <a16:creationId xmlns:a16="http://schemas.microsoft.com/office/drawing/2014/main" id="{9ABE887B-9962-47D4-B8AA-3554BCF147E5}"/>
              </a:ext>
            </a:extLst>
          </p:cNvPr>
          <p:cNvPicPr>
            <a:picLocks noChangeAspect="1"/>
          </p:cNvPicPr>
          <p:nvPr/>
        </p:nvPicPr>
        <p:blipFill>
          <a:blip r:embed="rId2"/>
          <a:stretch>
            <a:fillRect/>
          </a:stretch>
        </p:blipFill>
        <p:spPr>
          <a:xfrm>
            <a:off x="7246989" y="1656782"/>
            <a:ext cx="4800600" cy="1400175"/>
          </a:xfrm>
          <a:prstGeom prst="rect">
            <a:avLst/>
          </a:prstGeom>
        </p:spPr>
      </p:pic>
      <p:pic>
        <p:nvPicPr>
          <p:cNvPr id="5" name="Picture 4">
            <a:extLst>
              <a:ext uri="{FF2B5EF4-FFF2-40B4-BE49-F238E27FC236}">
                <a16:creationId xmlns:a16="http://schemas.microsoft.com/office/drawing/2014/main" id="{A5A09518-17C2-4448-98D5-F1358275E301}"/>
              </a:ext>
            </a:extLst>
          </p:cNvPr>
          <p:cNvPicPr>
            <a:picLocks noChangeAspect="1"/>
          </p:cNvPicPr>
          <p:nvPr/>
        </p:nvPicPr>
        <p:blipFill>
          <a:blip r:embed="rId3"/>
          <a:stretch>
            <a:fillRect/>
          </a:stretch>
        </p:blipFill>
        <p:spPr>
          <a:xfrm>
            <a:off x="7029450" y="3630652"/>
            <a:ext cx="5162550" cy="1323975"/>
          </a:xfrm>
          <a:prstGeom prst="rect">
            <a:avLst/>
          </a:prstGeom>
        </p:spPr>
      </p:pic>
    </p:spTree>
    <p:extLst>
      <p:ext uri="{BB962C8B-B14F-4D97-AF65-F5344CB8AC3E}">
        <p14:creationId xmlns:p14="http://schemas.microsoft.com/office/powerpoint/2010/main" val="319588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62DE2-B13F-4EB3-9928-5749B65218A5}"/>
              </a:ext>
            </a:extLst>
          </p:cNvPr>
          <p:cNvSpPr>
            <a:spLocks noGrp="1"/>
          </p:cNvSpPr>
          <p:nvPr>
            <p:ph type="title"/>
          </p:nvPr>
        </p:nvSpPr>
        <p:spPr/>
        <p:txBody>
          <a:bodyPr>
            <a:normAutofit/>
          </a:bodyPr>
          <a:lstStyle/>
          <a:p>
            <a:r>
              <a:rPr lang="en-US" sz="3600" b="1"/>
              <a:t>Codd’s Rules(12 rules that a database must obey if it is to be considered truly relational)</a:t>
            </a:r>
            <a:endParaRPr lang="en-US" sz="3600" b="1" dirty="0"/>
          </a:p>
        </p:txBody>
      </p:sp>
      <p:sp>
        <p:nvSpPr>
          <p:cNvPr id="5" name="Footer Placeholder 4">
            <a:extLst>
              <a:ext uri="{FF2B5EF4-FFF2-40B4-BE49-F238E27FC236}">
                <a16:creationId xmlns:a16="http://schemas.microsoft.com/office/drawing/2014/main" id="{67B8BBF1-AD62-4C8A-AE3B-9D4B734C4759}"/>
              </a:ext>
            </a:extLst>
          </p:cNvPr>
          <p:cNvSpPr txBox="1">
            <a:spLocks/>
          </p:cNvSpPr>
          <p:nvPr/>
        </p:nvSpPr>
        <p:spPr>
          <a:xfrm>
            <a:off x="0" y="105925"/>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7" name="TextBox 6">
            <a:extLst>
              <a:ext uri="{FF2B5EF4-FFF2-40B4-BE49-F238E27FC236}">
                <a16:creationId xmlns:a16="http://schemas.microsoft.com/office/drawing/2014/main" id="{3BD42DD2-8CE4-451B-94D1-BA3751064B87}"/>
              </a:ext>
            </a:extLst>
          </p:cNvPr>
          <p:cNvSpPr txBox="1"/>
          <p:nvPr/>
        </p:nvSpPr>
        <p:spPr>
          <a:xfrm>
            <a:off x="2877533" y="6311497"/>
            <a:ext cx="6094428" cy="461665"/>
          </a:xfrm>
          <a:prstGeom prst="rect">
            <a:avLst/>
          </a:prstGeom>
          <a:noFill/>
        </p:spPr>
        <p:txBody>
          <a:bodyPr wrap="square">
            <a:spAutoFit/>
          </a:bodyPr>
          <a:lstStyle/>
          <a:p>
            <a:pPr algn="ctr"/>
            <a:r>
              <a:rPr lang="en-US" sz="1200" b="1">
                <a:latin typeface="Garamond" panose="02020404030301010803" pitchFamily="18" charset="0"/>
                <a:cs typeface="Cavolini" panose="020B0502040204020203" pitchFamily="66" charset="0"/>
              </a:rPr>
              <a:t>Sudha Bhagavatheeswaran, Department of Information Technology,</a:t>
            </a:r>
          </a:p>
          <a:p>
            <a:pPr algn="ctr"/>
            <a:r>
              <a:rPr lang="en-US" sz="1200" b="1">
                <a:latin typeface="Garamond" panose="02020404030301010803" pitchFamily="18" charset="0"/>
                <a:cs typeface="Cavolini" panose="020B0502040204020203" pitchFamily="66" charset="0"/>
              </a:rPr>
              <a:t>SIES College of Arts, Science &amp; Commerce (Autonomous)</a:t>
            </a:r>
            <a:endParaRPr lang="en-US" sz="1200" b="1" dirty="0">
              <a:latin typeface="Garamond" panose="02020404030301010803" pitchFamily="18" charset="0"/>
              <a:cs typeface="Cavolini" panose="020B0502040204020203" pitchFamily="66" charset="0"/>
            </a:endParaRPr>
          </a:p>
        </p:txBody>
      </p:sp>
      <p:grpSp>
        <p:nvGrpSpPr>
          <p:cNvPr id="11" name="Group 10">
            <a:extLst>
              <a:ext uri="{FF2B5EF4-FFF2-40B4-BE49-F238E27FC236}">
                <a16:creationId xmlns:a16="http://schemas.microsoft.com/office/drawing/2014/main" id="{02F2EA3E-058B-49A8-BFC8-B7EC348C877C}"/>
              </a:ext>
            </a:extLst>
          </p:cNvPr>
          <p:cNvGrpSpPr/>
          <p:nvPr/>
        </p:nvGrpSpPr>
        <p:grpSpPr>
          <a:xfrm>
            <a:off x="1081146" y="2030055"/>
            <a:ext cx="1718615" cy="1080792"/>
            <a:chOff x="0" y="2492"/>
            <a:chExt cx="2337435" cy="1645294"/>
          </a:xfrm>
        </p:grpSpPr>
        <p:sp>
          <p:nvSpPr>
            <p:cNvPr id="24" name="Rectangle: Rounded Corners 23">
              <a:extLst>
                <a:ext uri="{FF2B5EF4-FFF2-40B4-BE49-F238E27FC236}">
                  <a16:creationId xmlns:a16="http://schemas.microsoft.com/office/drawing/2014/main" id="{E350453B-180A-4271-89A8-B95004F43668}"/>
                </a:ext>
              </a:extLst>
            </p:cNvPr>
            <p:cNvSpPr/>
            <p:nvPr/>
          </p:nvSpPr>
          <p:spPr>
            <a:xfrm>
              <a:off x="0" y="2492"/>
              <a:ext cx="2337435" cy="1645294"/>
            </a:xfrm>
            <a:prstGeom prst="roundRect">
              <a:avLst/>
            </a:prstGeom>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25" name="Rectangle: Rounded Corners 4">
              <a:extLst>
                <a:ext uri="{FF2B5EF4-FFF2-40B4-BE49-F238E27FC236}">
                  <a16:creationId xmlns:a16="http://schemas.microsoft.com/office/drawing/2014/main" id="{00049A85-0145-4A04-A461-C216FFC95498}"/>
                </a:ext>
              </a:extLst>
            </p:cNvPr>
            <p:cNvSpPr txBox="1"/>
            <p:nvPr/>
          </p:nvSpPr>
          <p:spPr>
            <a:xfrm>
              <a:off x="80317" y="82809"/>
              <a:ext cx="2176801" cy="14846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latin typeface="Abadi" panose="020B0604020104020204" pitchFamily="34" charset="0"/>
                </a:rPr>
                <a:t>The Information rule</a:t>
              </a:r>
              <a:endParaRPr lang="en-US" sz="2000" b="1" kern="1200" dirty="0">
                <a:solidFill>
                  <a:schemeClr val="tx1"/>
                </a:solidFill>
                <a:latin typeface="Abadi" panose="020B0604020104020204" pitchFamily="34" charset="0"/>
              </a:endParaRPr>
            </a:p>
          </p:txBody>
        </p:sp>
      </p:grpSp>
      <p:grpSp>
        <p:nvGrpSpPr>
          <p:cNvPr id="26" name="Group 25">
            <a:extLst>
              <a:ext uri="{FF2B5EF4-FFF2-40B4-BE49-F238E27FC236}">
                <a16:creationId xmlns:a16="http://schemas.microsoft.com/office/drawing/2014/main" id="{97AA7CB0-E8C5-41DC-A951-59A5ED59E58F}"/>
              </a:ext>
            </a:extLst>
          </p:cNvPr>
          <p:cNvGrpSpPr/>
          <p:nvPr/>
        </p:nvGrpSpPr>
        <p:grpSpPr>
          <a:xfrm>
            <a:off x="2858815" y="2030055"/>
            <a:ext cx="1718615" cy="1080792"/>
            <a:chOff x="0" y="2492"/>
            <a:chExt cx="2337435" cy="1645294"/>
          </a:xfrm>
          <a:solidFill>
            <a:srgbClr val="99CCFF"/>
          </a:solidFill>
        </p:grpSpPr>
        <p:sp>
          <p:nvSpPr>
            <p:cNvPr id="27" name="Rectangle: Rounded Corners 26">
              <a:extLst>
                <a:ext uri="{FF2B5EF4-FFF2-40B4-BE49-F238E27FC236}">
                  <a16:creationId xmlns:a16="http://schemas.microsoft.com/office/drawing/2014/main" id="{30E7D41F-5602-423B-9BCC-125E079E3DCE}"/>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28" name="Rectangle: Rounded Corners 4">
              <a:extLst>
                <a:ext uri="{FF2B5EF4-FFF2-40B4-BE49-F238E27FC236}">
                  <a16:creationId xmlns:a16="http://schemas.microsoft.com/office/drawing/2014/main" id="{EE43D0F2-97B0-4366-BA9D-9DB4E41011DF}"/>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Guaranteed access rule</a:t>
              </a:r>
              <a:endParaRPr lang="en-US" sz="2000" b="1" kern="1200" dirty="0">
                <a:solidFill>
                  <a:schemeClr val="tx1"/>
                </a:solidFill>
                <a:latin typeface="Abadi" panose="020B0604020104020204" pitchFamily="34" charset="0"/>
              </a:endParaRPr>
            </a:p>
          </p:txBody>
        </p:sp>
      </p:grpSp>
      <p:grpSp>
        <p:nvGrpSpPr>
          <p:cNvPr id="29" name="Group 28">
            <a:extLst>
              <a:ext uri="{FF2B5EF4-FFF2-40B4-BE49-F238E27FC236}">
                <a16:creationId xmlns:a16="http://schemas.microsoft.com/office/drawing/2014/main" id="{73234EBB-D49C-42D2-8891-EEDFE0450EC8}"/>
              </a:ext>
            </a:extLst>
          </p:cNvPr>
          <p:cNvGrpSpPr/>
          <p:nvPr/>
        </p:nvGrpSpPr>
        <p:grpSpPr>
          <a:xfrm>
            <a:off x="4623781" y="2018694"/>
            <a:ext cx="1718615" cy="1080792"/>
            <a:chOff x="0" y="2492"/>
            <a:chExt cx="2337435" cy="1645294"/>
          </a:xfrm>
          <a:solidFill>
            <a:srgbClr val="FF66FF"/>
          </a:solidFill>
        </p:grpSpPr>
        <p:sp>
          <p:nvSpPr>
            <p:cNvPr id="30" name="Rectangle: Rounded Corners 29">
              <a:extLst>
                <a:ext uri="{FF2B5EF4-FFF2-40B4-BE49-F238E27FC236}">
                  <a16:creationId xmlns:a16="http://schemas.microsoft.com/office/drawing/2014/main" id="{EF8E7A76-CDAD-45EE-B3C7-F51D1D338E29}"/>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31" name="Rectangle: Rounded Corners 4">
              <a:extLst>
                <a:ext uri="{FF2B5EF4-FFF2-40B4-BE49-F238E27FC236}">
                  <a16:creationId xmlns:a16="http://schemas.microsoft.com/office/drawing/2014/main" id="{DC139B34-AD96-4468-BE0F-2D37F7C80D78}"/>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Systematic treatment of null values</a:t>
              </a:r>
              <a:endParaRPr lang="en-US" sz="2000" b="1" kern="1200" dirty="0">
                <a:solidFill>
                  <a:schemeClr val="tx1"/>
                </a:solidFill>
                <a:latin typeface="Abadi" panose="020B0604020104020204" pitchFamily="34" charset="0"/>
              </a:endParaRPr>
            </a:p>
          </p:txBody>
        </p:sp>
      </p:grpSp>
      <p:grpSp>
        <p:nvGrpSpPr>
          <p:cNvPr id="32" name="Group 31">
            <a:extLst>
              <a:ext uri="{FF2B5EF4-FFF2-40B4-BE49-F238E27FC236}">
                <a16:creationId xmlns:a16="http://schemas.microsoft.com/office/drawing/2014/main" id="{AB70B7AB-FA10-45F0-99F9-83078C22A107}"/>
              </a:ext>
            </a:extLst>
          </p:cNvPr>
          <p:cNvGrpSpPr/>
          <p:nvPr/>
        </p:nvGrpSpPr>
        <p:grpSpPr>
          <a:xfrm>
            <a:off x="6414153" y="2000753"/>
            <a:ext cx="2557808" cy="1080792"/>
            <a:chOff x="0" y="2492"/>
            <a:chExt cx="2337435" cy="1645294"/>
          </a:xfrm>
          <a:solidFill>
            <a:srgbClr val="92D050"/>
          </a:solidFill>
        </p:grpSpPr>
        <p:sp>
          <p:nvSpPr>
            <p:cNvPr id="33" name="Rectangle: Rounded Corners 32">
              <a:extLst>
                <a:ext uri="{FF2B5EF4-FFF2-40B4-BE49-F238E27FC236}">
                  <a16:creationId xmlns:a16="http://schemas.microsoft.com/office/drawing/2014/main" id="{95D9A3E6-BD63-424A-9116-3CADC2115B58}"/>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34" name="Rectangle: Rounded Corners 4">
              <a:extLst>
                <a:ext uri="{FF2B5EF4-FFF2-40B4-BE49-F238E27FC236}">
                  <a16:creationId xmlns:a16="http://schemas.microsoft.com/office/drawing/2014/main" id="{86F10C17-86D9-42E5-B774-68C2E7B19938}"/>
                </a:ext>
              </a:extLst>
            </p:cNvPr>
            <p:cNvSpPr txBox="1"/>
            <p:nvPr/>
          </p:nvSpPr>
          <p:spPr>
            <a:xfrm>
              <a:off x="80318"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Dynamic online catalog based on the relational model</a:t>
              </a:r>
              <a:endParaRPr lang="en-US" sz="2000" b="1" kern="1200" dirty="0">
                <a:solidFill>
                  <a:schemeClr val="tx1"/>
                </a:solidFill>
                <a:latin typeface="Abadi" panose="020B0604020104020204" pitchFamily="34" charset="0"/>
              </a:endParaRPr>
            </a:p>
          </p:txBody>
        </p:sp>
      </p:grpSp>
      <p:grpSp>
        <p:nvGrpSpPr>
          <p:cNvPr id="36" name="Group 35">
            <a:extLst>
              <a:ext uri="{FF2B5EF4-FFF2-40B4-BE49-F238E27FC236}">
                <a16:creationId xmlns:a16="http://schemas.microsoft.com/office/drawing/2014/main" id="{B42E9085-E14C-4ECF-972E-B5DE37927D98}"/>
              </a:ext>
            </a:extLst>
          </p:cNvPr>
          <p:cNvGrpSpPr/>
          <p:nvPr/>
        </p:nvGrpSpPr>
        <p:grpSpPr>
          <a:xfrm>
            <a:off x="1973825" y="3163607"/>
            <a:ext cx="2296517" cy="1080792"/>
            <a:chOff x="0" y="2492"/>
            <a:chExt cx="2337435" cy="1645294"/>
          </a:xfrm>
          <a:solidFill>
            <a:srgbClr val="FFFF66"/>
          </a:solidFill>
        </p:grpSpPr>
        <p:sp>
          <p:nvSpPr>
            <p:cNvPr id="37" name="Rectangle: Rounded Corners 36">
              <a:extLst>
                <a:ext uri="{FF2B5EF4-FFF2-40B4-BE49-F238E27FC236}">
                  <a16:creationId xmlns:a16="http://schemas.microsoft.com/office/drawing/2014/main" id="{246D3D80-6792-4F0B-BC22-E2BEAA85DE3E}"/>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38" name="Rectangle: Rounded Corners 4">
              <a:extLst>
                <a:ext uri="{FF2B5EF4-FFF2-40B4-BE49-F238E27FC236}">
                  <a16:creationId xmlns:a16="http://schemas.microsoft.com/office/drawing/2014/main" id="{3311B37D-92C6-4A28-A4B2-84A2F5EA8839}"/>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Comprehensive data sublanguage rule </a:t>
              </a:r>
              <a:endParaRPr lang="en-US" sz="2000" b="1" kern="1200" dirty="0">
                <a:solidFill>
                  <a:schemeClr val="tx1"/>
                </a:solidFill>
                <a:latin typeface="Abadi" panose="020B0604020104020204" pitchFamily="34" charset="0"/>
              </a:endParaRPr>
            </a:p>
          </p:txBody>
        </p:sp>
      </p:grpSp>
      <p:grpSp>
        <p:nvGrpSpPr>
          <p:cNvPr id="39" name="Group 38">
            <a:extLst>
              <a:ext uri="{FF2B5EF4-FFF2-40B4-BE49-F238E27FC236}">
                <a16:creationId xmlns:a16="http://schemas.microsoft.com/office/drawing/2014/main" id="{F561CB82-D552-49DF-85FA-D40354C56D7E}"/>
              </a:ext>
            </a:extLst>
          </p:cNvPr>
          <p:cNvGrpSpPr/>
          <p:nvPr/>
        </p:nvGrpSpPr>
        <p:grpSpPr>
          <a:xfrm>
            <a:off x="4340397" y="3172266"/>
            <a:ext cx="1349562" cy="1080792"/>
            <a:chOff x="0" y="2492"/>
            <a:chExt cx="2337435" cy="1645294"/>
          </a:xfrm>
          <a:solidFill>
            <a:srgbClr val="66FF66"/>
          </a:solidFill>
        </p:grpSpPr>
        <p:sp>
          <p:nvSpPr>
            <p:cNvPr id="40" name="Rectangle: Rounded Corners 39">
              <a:extLst>
                <a:ext uri="{FF2B5EF4-FFF2-40B4-BE49-F238E27FC236}">
                  <a16:creationId xmlns:a16="http://schemas.microsoft.com/office/drawing/2014/main" id="{829A99EF-204D-40A9-959C-7CE4DC175051}"/>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41" name="Rectangle: Rounded Corners 4">
              <a:extLst>
                <a:ext uri="{FF2B5EF4-FFF2-40B4-BE49-F238E27FC236}">
                  <a16:creationId xmlns:a16="http://schemas.microsoft.com/office/drawing/2014/main" id="{AA8D810B-8061-43A7-880C-8931B27AD95E}"/>
                </a:ext>
              </a:extLst>
            </p:cNvPr>
            <p:cNvSpPr txBox="1"/>
            <p:nvPr/>
          </p:nvSpPr>
          <p:spPr>
            <a:xfrm>
              <a:off x="80318"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View updating rule</a:t>
              </a:r>
              <a:endParaRPr lang="en-US" sz="2000" b="1" kern="1200" dirty="0">
                <a:solidFill>
                  <a:schemeClr val="tx1"/>
                </a:solidFill>
                <a:latin typeface="Abadi" panose="020B0604020104020204" pitchFamily="34" charset="0"/>
              </a:endParaRPr>
            </a:p>
          </p:txBody>
        </p:sp>
      </p:grpSp>
      <p:grpSp>
        <p:nvGrpSpPr>
          <p:cNvPr id="42" name="Group 41">
            <a:extLst>
              <a:ext uri="{FF2B5EF4-FFF2-40B4-BE49-F238E27FC236}">
                <a16:creationId xmlns:a16="http://schemas.microsoft.com/office/drawing/2014/main" id="{16079053-9B55-47A0-9E40-F765CE3B528A}"/>
              </a:ext>
            </a:extLst>
          </p:cNvPr>
          <p:cNvGrpSpPr/>
          <p:nvPr/>
        </p:nvGrpSpPr>
        <p:grpSpPr>
          <a:xfrm>
            <a:off x="5760014" y="3172266"/>
            <a:ext cx="2296517" cy="1080792"/>
            <a:chOff x="0" y="2492"/>
            <a:chExt cx="2337435" cy="1645294"/>
          </a:xfrm>
          <a:solidFill>
            <a:srgbClr val="0099FF"/>
          </a:solidFill>
        </p:grpSpPr>
        <p:sp>
          <p:nvSpPr>
            <p:cNvPr id="43" name="Rectangle: Rounded Corners 42">
              <a:extLst>
                <a:ext uri="{FF2B5EF4-FFF2-40B4-BE49-F238E27FC236}">
                  <a16:creationId xmlns:a16="http://schemas.microsoft.com/office/drawing/2014/main" id="{561E7475-5757-486B-A0F4-B9BEA876DF1D}"/>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44" name="Rectangle: Rounded Corners 4">
              <a:extLst>
                <a:ext uri="{FF2B5EF4-FFF2-40B4-BE49-F238E27FC236}">
                  <a16:creationId xmlns:a16="http://schemas.microsoft.com/office/drawing/2014/main" id="{D88E6A6C-24A2-4D07-BD61-F4CD49EE7F0F}"/>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High-level insert, update, and delete</a:t>
              </a:r>
              <a:endParaRPr lang="en-US" sz="2000" b="1" kern="1200" dirty="0">
                <a:solidFill>
                  <a:schemeClr val="tx1"/>
                </a:solidFill>
                <a:latin typeface="Abadi" panose="020B0604020104020204" pitchFamily="34" charset="0"/>
              </a:endParaRPr>
            </a:p>
          </p:txBody>
        </p:sp>
      </p:grpSp>
      <p:grpSp>
        <p:nvGrpSpPr>
          <p:cNvPr id="46" name="Group 45">
            <a:extLst>
              <a:ext uri="{FF2B5EF4-FFF2-40B4-BE49-F238E27FC236}">
                <a16:creationId xmlns:a16="http://schemas.microsoft.com/office/drawing/2014/main" id="{A6B62CB9-4BEE-45D3-AFF4-E5C654F8AF55}"/>
              </a:ext>
            </a:extLst>
          </p:cNvPr>
          <p:cNvGrpSpPr/>
          <p:nvPr/>
        </p:nvGrpSpPr>
        <p:grpSpPr>
          <a:xfrm>
            <a:off x="8090002" y="3164408"/>
            <a:ext cx="1911837" cy="1079991"/>
            <a:chOff x="0" y="2492"/>
            <a:chExt cx="2337435" cy="1645294"/>
          </a:xfrm>
          <a:solidFill>
            <a:srgbClr val="FFCCFF"/>
          </a:solidFill>
        </p:grpSpPr>
        <p:sp>
          <p:nvSpPr>
            <p:cNvPr id="47" name="Rectangle: Rounded Corners 46">
              <a:extLst>
                <a:ext uri="{FF2B5EF4-FFF2-40B4-BE49-F238E27FC236}">
                  <a16:creationId xmlns:a16="http://schemas.microsoft.com/office/drawing/2014/main" id="{36A280A6-74F8-454E-8C11-3FA7C98A7054}"/>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48" name="Rectangle: Rounded Corners 4">
              <a:extLst>
                <a:ext uri="{FF2B5EF4-FFF2-40B4-BE49-F238E27FC236}">
                  <a16:creationId xmlns:a16="http://schemas.microsoft.com/office/drawing/2014/main" id="{5FF56E98-2307-4258-95BC-E255E0EED340}"/>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Physical data independence</a:t>
              </a:r>
              <a:endParaRPr lang="en-US" sz="2000" b="1" kern="1200" dirty="0">
                <a:solidFill>
                  <a:schemeClr val="tx1"/>
                </a:solidFill>
                <a:latin typeface="Abadi" panose="020B0604020104020204" pitchFamily="34" charset="0"/>
              </a:endParaRPr>
            </a:p>
          </p:txBody>
        </p:sp>
      </p:grpSp>
      <p:grpSp>
        <p:nvGrpSpPr>
          <p:cNvPr id="49" name="Group 48">
            <a:extLst>
              <a:ext uri="{FF2B5EF4-FFF2-40B4-BE49-F238E27FC236}">
                <a16:creationId xmlns:a16="http://schemas.microsoft.com/office/drawing/2014/main" id="{042E9567-F4D3-409A-A5C2-7AD35941F323}"/>
              </a:ext>
            </a:extLst>
          </p:cNvPr>
          <p:cNvGrpSpPr/>
          <p:nvPr/>
        </p:nvGrpSpPr>
        <p:grpSpPr>
          <a:xfrm>
            <a:off x="3043173" y="4334778"/>
            <a:ext cx="1830486" cy="1043174"/>
            <a:chOff x="0" y="2492"/>
            <a:chExt cx="2337435" cy="1645294"/>
          </a:xfrm>
          <a:solidFill>
            <a:srgbClr val="FF5050"/>
          </a:solidFill>
        </p:grpSpPr>
        <p:sp>
          <p:nvSpPr>
            <p:cNvPr id="50" name="Rectangle: Rounded Corners 49">
              <a:extLst>
                <a:ext uri="{FF2B5EF4-FFF2-40B4-BE49-F238E27FC236}">
                  <a16:creationId xmlns:a16="http://schemas.microsoft.com/office/drawing/2014/main" id="{404F7679-4108-4385-B450-C2572BBB5DB1}"/>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51" name="Rectangle: Rounded Corners 4">
              <a:extLst>
                <a:ext uri="{FF2B5EF4-FFF2-40B4-BE49-F238E27FC236}">
                  <a16:creationId xmlns:a16="http://schemas.microsoft.com/office/drawing/2014/main" id="{77C25CB7-BBBA-4F8F-ACCA-63BF03886747}"/>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Logical data independence</a:t>
              </a:r>
              <a:endParaRPr lang="en-US" sz="2000" b="1" kern="1200" dirty="0">
                <a:solidFill>
                  <a:schemeClr val="tx1"/>
                </a:solidFill>
                <a:latin typeface="Abadi" panose="020B0604020104020204" pitchFamily="34" charset="0"/>
              </a:endParaRPr>
            </a:p>
          </p:txBody>
        </p:sp>
      </p:grpSp>
      <p:grpSp>
        <p:nvGrpSpPr>
          <p:cNvPr id="52" name="Group 51">
            <a:extLst>
              <a:ext uri="{FF2B5EF4-FFF2-40B4-BE49-F238E27FC236}">
                <a16:creationId xmlns:a16="http://schemas.microsoft.com/office/drawing/2014/main" id="{012BC3C8-6B12-4398-89CA-7696340BBC3C}"/>
              </a:ext>
            </a:extLst>
          </p:cNvPr>
          <p:cNvGrpSpPr/>
          <p:nvPr/>
        </p:nvGrpSpPr>
        <p:grpSpPr>
          <a:xfrm>
            <a:off x="4930103" y="4336347"/>
            <a:ext cx="1830486" cy="1043174"/>
            <a:chOff x="0" y="2492"/>
            <a:chExt cx="2337435" cy="1645294"/>
          </a:xfrm>
          <a:solidFill>
            <a:schemeClr val="bg2">
              <a:lumMod val="50000"/>
            </a:schemeClr>
          </a:solidFill>
        </p:grpSpPr>
        <p:sp>
          <p:nvSpPr>
            <p:cNvPr id="53" name="Rectangle: Rounded Corners 52">
              <a:extLst>
                <a:ext uri="{FF2B5EF4-FFF2-40B4-BE49-F238E27FC236}">
                  <a16:creationId xmlns:a16="http://schemas.microsoft.com/office/drawing/2014/main" id="{6304E487-AD37-4B5C-9057-5CB799074439}"/>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54" name="Rectangle: Rounded Corners 4">
              <a:extLst>
                <a:ext uri="{FF2B5EF4-FFF2-40B4-BE49-F238E27FC236}">
                  <a16:creationId xmlns:a16="http://schemas.microsoft.com/office/drawing/2014/main" id="{59E3AA6B-F0FF-450D-99BA-DF9853F496A1}"/>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Integrity independence</a:t>
              </a:r>
              <a:endParaRPr lang="en-US" sz="2000" b="1" kern="1200" dirty="0">
                <a:solidFill>
                  <a:schemeClr val="tx1"/>
                </a:solidFill>
                <a:latin typeface="Abadi" panose="020B0604020104020204" pitchFamily="34" charset="0"/>
              </a:endParaRPr>
            </a:p>
          </p:txBody>
        </p:sp>
      </p:grpSp>
      <p:grpSp>
        <p:nvGrpSpPr>
          <p:cNvPr id="55" name="Group 54">
            <a:extLst>
              <a:ext uri="{FF2B5EF4-FFF2-40B4-BE49-F238E27FC236}">
                <a16:creationId xmlns:a16="http://schemas.microsoft.com/office/drawing/2014/main" id="{7E7C6851-2777-405D-8714-09AF7754D91F}"/>
              </a:ext>
            </a:extLst>
          </p:cNvPr>
          <p:cNvGrpSpPr/>
          <p:nvPr/>
        </p:nvGrpSpPr>
        <p:grpSpPr>
          <a:xfrm>
            <a:off x="6777873" y="4308051"/>
            <a:ext cx="1904381" cy="1071156"/>
            <a:chOff x="0" y="2492"/>
            <a:chExt cx="2337435" cy="1645294"/>
          </a:xfrm>
          <a:solidFill>
            <a:srgbClr val="FDFD23"/>
          </a:solidFill>
        </p:grpSpPr>
        <p:sp>
          <p:nvSpPr>
            <p:cNvPr id="56" name="Rectangle: Rounded Corners 55">
              <a:extLst>
                <a:ext uri="{FF2B5EF4-FFF2-40B4-BE49-F238E27FC236}">
                  <a16:creationId xmlns:a16="http://schemas.microsoft.com/office/drawing/2014/main" id="{E301FCBD-70FE-4EA2-A25D-99AE322FE7D4}"/>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57" name="Rectangle: Rounded Corners 4">
              <a:extLst>
                <a:ext uri="{FF2B5EF4-FFF2-40B4-BE49-F238E27FC236}">
                  <a16:creationId xmlns:a16="http://schemas.microsoft.com/office/drawing/2014/main" id="{65BB7DCC-5623-4203-8CAE-58CB27C8433E}"/>
                </a:ext>
              </a:extLst>
            </p:cNvPr>
            <p:cNvSpPr txBox="1"/>
            <p:nvPr/>
          </p:nvSpPr>
          <p:spPr>
            <a:xfrm>
              <a:off x="80317" y="82809"/>
              <a:ext cx="2176801" cy="148466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Distribution independence</a:t>
              </a:r>
              <a:endParaRPr lang="en-US" sz="2000" b="1" kern="1200" dirty="0">
                <a:solidFill>
                  <a:schemeClr val="tx1"/>
                </a:solidFill>
                <a:latin typeface="Abadi" panose="020B0604020104020204" pitchFamily="34" charset="0"/>
              </a:endParaRPr>
            </a:p>
          </p:txBody>
        </p:sp>
      </p:grpSp>
      <p:grpSp>
        <p:nvGrpSpPr>
          <p:cNvPr id="58" name="Group 57">
            <a:extLst>
              <a:ext uri="{FF2B5EF4-FFF2-40B4-BE49-F238E27FC236}">
                <a16:creationId xmlns:a16="http://schemas.microsoft.com/office/drawing/2014/main" id="{E8B96273-C58C-4621-9BB6-35D9A04DA5E9}"/>
              </a:ext>
            </a:extLst>
          </p:cNvPr>
          <p:cNvGrpSpPr/>
          <p:nvPr/>
        </p:nvGrpSpPr>
        <p:grpSpPr>
          <a:xfrm>
            <a:off x="8691563" y="4309321"/>
            <a:ext cx="2007860" cy="1043174"/>
            <a:chOff x="0" y="2492"/>
            <a:chExt cx="2337435" cy="1645294"/>
          </a:xfrm>
          <a:solidFill>
            <a:srgbClr val="43C3DD"/>
          </a:solidFill>
        </p:grpSpPr>
        <p:sp>
          <p:nvSpPr>
            <p:cNvPr id="59" name="Rectangle: Rounded Corners 58">
              <a:extLst>
                <a:ext uri="{FF2B5EF4-FFF2-40B4-BE49-F238E27FC236}">
                  <a16:creationId xmlns:a16="http://schemas.microsoft.com/office/drawing/2014/main" id="{D2CB3D77-E4FD-402D-BDB5-61831486723A}"/>
                </a:ext>
              </a:extLst>
            </p:cNvPr>
            <p:cNvSpPr/>
            <p:nvPr/>
          </p:nvSpPr>
          <p:spPr>
            <a:xfrm>
              <a:off x="0" y="2492"/>
              <a:ext cx="2337435" cy="1645294"/>
            </a:xfrm>
            <a:prstGeom prst="roundRect">
              <a:avLst/>
            </a:prstGeom>
            <a:grpFill/>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60" name="Rectangle: Rounded Corners 4">
              <a:extLst>
                <a:ext uri="{FF2B5EF4-FFF2-40B4-BE49-F238E27FC236}">
                  <a16:creationId xmlns:a16="http://schemas.microsoft.com/office/drawing/2014/main" id="{3E9D9396-66A9-41FD-93CF-7C9F6D03657B}"/>
                </a:ext>
              </a:extLst>
            </p:cNvPr>
            <p:cNvSpPr txBox="1"/>
            <p:nvPr/>
          </p:nvSpPr>
          <p:spPr>
            <a:xfrm>
              <a:off x="80317" y="82809"/>
              <a:ext cx="2146563" cy="148465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000" b="1" dirty="0">
                  <a:solidFill>
                    <a:schemeClr val="tx1"/>
                  </a:solidFill>
                </a:rPr>
                <a:t>Non subversion rule</a:t>
              </a:r>
              <a:endParaRPr lang="en-US" sz="2000" b="1" kern="1200" dirty="0">
                <a:solidFill>
                  <a:schemeClr val="tx1"/>
                </a:solidFill>
                <a:latin typeface="Abadi" panose="020B0604020104020204" pitchFamily="34" charset="0"/>
              </a:endParaRPr>
            </a:p>
          </p:txBody>
        </p:sp>
      </p:grpSp>
    </p:spTree>
    <p:extLst>
      <p:ext uri="{BB962C8B-B14F-4D97-AF65-F5344CB8AC3E}">
        <p14:creationId xmlns:p14="http://schemas.microsoft.com/office/powerpoint/2010/main" val="63573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1+#ppt_w/2"/>
                                          </p:val>
                                        </p:tav>
                                        <p:tav tm="100000">
                                          <p:val>
                                            <p:strVal val="#ppt_x"/>
                                          </p:val>
                                        </p:tav>
                                      </p:tavLst>
                                    </p:anim>
                                    <p:anim calcmode="lin" valueType="num">
                                      <p:cBhvr additive="base">
                                        <p:cTn id="14"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1+#ppt_w/2"/>
                                          </p:val>
                                        </p:tav>
                                        <p:tav tm="100000">
                                          <p:val>
                                            <p:strVal val="#ppt_x"/>
                                          </p:val>
                                        </p:tav>
                                      </p:tavLst>
                                    </p:anim>
                                    <p:anim calcmode="lin" valueType="num">
                                      <p:cBhvr additive="base">
                                        <p:cTn id="20"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1+#ppt_w/2"/>
                                          </p:val>
                                        </p:tav>
                                        <p:tav tm="100000">
                                          <p:val>
                                            <p:strVal val="#ppt_x"/>
                                          </p:val>
                                        </p:tav>
                                      </p:tavLst>
                                    </p:anim>
                                    <p:anim calcmode="lin" valueType="num">
                                      <p:cBhvr additive="base">
                                        <p:cTn id="26"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0-#ppt_w/2"/>
                                          </p:val>
                                        </p:tav>
                                        <p:tav tm="100000">
                                          <p:val>
                                            <p:strVal val="#ppt_x"/>
                                          </p:val>
                                        </p:tav>
                                      </p:tavLst>
                                    </p:anim>
                                    <p:anim calcmode="lin" valueType="num">
                                      <p:cBhvr additive="base">
                                        <p:cTn id="32"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additive="base">
                                        <p:cTn id="37" dur="500" fill="hold"/>
                                        <p:tgtEl>
                                          <p:spTgt spid="39"/>
                                        </p:tgtEl>
                                        <p:attrNameLst>
                                          <p:attrName>ppt_x</p:attrName>
                                        </p:attrNameLst>
                                      </p:cBhvr>
                                      <p:tavLst>
                                        <p:tav tm="0">
                                          <p:val>
                                            <p:strVal val="0-#ppt_w/2"/>
                                          </p:val>
                                        </p:tav>
                                        <p:tav tm="100000">
                                          <p:val>
                                            <p:strVal val="#ppt_x"/>
                                          </p:val>
                                        </p:tav>
                                      </p:tavLst>
                                    </p:anim>
                                    <p:anim calcmode="lin" valueType="num">
                                      <p:cBhvr additive="base">
                                        <p:cTn id="38"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additive="base">
                                        <p:cTn id="43" dur="500" fill="hold"/>
                                        <p:tgtEl>
                                          <p:spTgt spid="42"/>
                                        </p:tgtEl>
                                        <p:attrNameLst>
                                          <p:attrName>ppt_x</p:attrName>
                                        </p:attrNameLst>
                                      </p:cBhvr>
                                      <p:tavLst>
                                        <p:tav tm="0">
                                          <p:val>
                                            <p:strVal val="0-#ppt_w/2"/>
                                          </p:val>
                                        </p:tav>
                                        <p:tav tm="100000">
                                          <p:val>
                                            <p:strVal val="#ppt_x"/>
                                          </p:val>
                                        </p:tav>
                                      </p:tavLst>
                                    </p:anim>
                                    <p:anim calcmode="lin" valueType="num">
                                      <p:cBhvr additive="base">
                                        <p:cTn id="44"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0-#ppt_w/2"/>
                                          </p:val>
                                        </p:tav>
                                        <p:tav tm="100000">
                                          <p:val>
                                            <p:strVal val="#ppt_x"/>
                                          </p:val>
                                        </p:tav>
                                      </p:tavLst>
                                    </p:anim>
                                    <p:anim calcmode="lin" valueType="num">
                                      <p:cBhvr additive="base">
                                        <p:cTn id="50"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nodeType="clickEffect">
                                  <p:stCondLst>
                                    <p:cond delay="0"/>
                                  </p:stCondLst>
                                  <p:childTnLst>
                                    <p:set>
                                      <p:cBhvr>
                                        <p:cTn id="54" dur="1" fill="hold">
                                          <p:stCondLst>
                                            <p:cond delay="0"/>
                                          </p:stCondLst>
                                        </p:cTn>
                                        <p:tgtEl>
                                          <p:spTgt spid="49"/>
                                        </p:tgtEl>
                                        <p:attrNameLst>
                                          <p:attrName>style.visibility</p:attrName>
                                        </p:attrNameLst>
                                      </p:cBhvr>
                                      <p:to>
                                        <p:strVal val="visible"/>
                                      </p:to>
                                    </p:set>
                                    <p:anim calcmode="lin" valueType="num">
                                      <p:cBhvr additive="base">
                                        <p:cTn id="55" dur="500" fill="hold"/>
                                        <p:tgtEl>
                                          <p:spTgt spid="49"/>
                                        </p:tgtEl>
                                        <p:attrNameLst>
                                          <p:attrName>ppt_x</p:attrName>
                                        </p:attrNameLst>
                                      </p:cBhvr>
                                      <p:tavLst>
                                        <p:tav tm="0">
                                          <p:val>
                                            <p:strVal val="1+#ppt_w/2"/>
                                          </p:val>
                                        </p:tav>
                                        <p:tav tm="100000">
                                          <p:val>
                                            <p:strVal val="#ppt_x"/>
                                          </p:val>
                                        </p:tav>
                                      </p:tavLst>
                                    </p:anim>
                                    <p:anim calcmode="lin" valueType="num">
                                      <p:cBhvr additive="base">
                                        <p:cTn id="56" dur="500" fill="hold"/>
                                        <p:tgtEl>
                                          <p:spTgt spid="49"/>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nodeType="clickEffect">
                                  <p:stCondLst>
                                    <p:cond delay="0"/>
                                  </p:stCondLst>
                                  <p:childTnLst>
                                    <p:set>
                                      <p:cBhvr>
                                        <p:cTn id="60" dur="1" fill="hold">
                                          <p:stCondLst>
                                            <p:cond delay="0"/>
                                          </p:stCondLst>
                                        </p:cTn>
                                        <p:tgtEl>
                                          <p:spTgt spid="52"/>
                                        </p:tgtEl>
                                        <p:attrNameLst>
                                          <p:attrName>style.visibility</p:attrName>
                                        </p:attrNameLst>
                                      </p:cBhvr>
                                      <p:to>
                                        <p:strVal val="visible"/>
                                      </p:to>
                                    </p:set>
                                    <p:anim calcmode="lin" valueType="num">
                                      <p:cBhvr additive="base">
                                        <p:cTn id="61" dur="500" fill="hold"/>
                                        <p:tgtEl>
                                          <p:spTgt spid="52"/>
                                        </p:tgtEl>
                                        <p:attrNameLst>
                                          <p:attrName>ppt_x</p:attrName>
                                        </p:attrNameLst>
                                      </p:cBhvr>
                                      <p:tavLst>
                                        <p:tav tm="0">
                                          <p:val>
                                            <p:strVal val="1+#ppt_w/2"/>
                                          </p:val>
                                        </p:tav>
                                        <p:tav tm="100000">
                                          <p:val>
                                            <p:strVal val="#ppt_x"/>
                                          </p:val>
                                        </p:tav>
                                      </p:tavLst>
                                    </p:anim>
                                    <p:anim calcmode="lin" valueType="num">
                                      <p:cBhvr additive="base">
                                        <p:cTn id="62" dur="500" fill="hold"/>
                                        <p:tgtEl>
                                          <p:spTgt spid="52"/>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nodeType="click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1+#ppt_w/2"/>
                                          </p:val>
                                        </p:tav>
                                        <p:tav tm="100000">
                                          <p:val>
                                            <p:strVal val="#ppt_x"/>
                                          </p:val>
                                        </p:tav>
                                      </p:tavLst>
                                    </p:anim>
                                    <p:anim calcmode="lin" valueType="num">
                                      <p:cBhvr additive="base">
                                        <p:cTn id="68" dur="500" fill="hold"/>
                                        <p:tgtEl>
                                          <p:spTgt spid="55"/>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nodeType="clickEffect">
                                  <p:stCondLst>
                                    <p:cond delay="0"/>
                                  </p:stCondLst>
                                  <p:childTnLst>
                                    <p:set>
                                      <p:cBhvr>
                                        <p:cTn id="72" dur="1" fill="hold">
                                          <p:stCondLst>
                                            <p:cond delay="0"/>
                                          </p:stCondLst>
                                        </p:cTn>
                                        <p:tgtEl>
                                          <p:spTgt spid="58"/>
                                        </p:tgtEl>
                                        <p:attrNameLst>
                                          <p:attrName>style.visibility</p:attrName>
                                        </p:attrNameLst>
                                      </p:cBhvr>
                                      <p:to>
                                        <p:strVal val="visible"/>
                                      </p:to>
                                    </p:set>
                                    <p:anim calcmode="lin" valueType="num">
                                      <p:cBhvr additive="base">
                                        <p:cTn id="73" dur="500" fill="hold"/>
                                        <p:tgtEl>
                                          <p:spTgt spid="58"/>
                                        </p:tgtEl>
                                        <p:attrNameLst>
                                          <p:attrName>ppt_x</p:attrName>
                                        </p:attrNameLst>
                                      </p:cBhvr>
                                      <p:tavLst>
                                        <p:tav tm="0">
                                          <p:val>
                                            <p:strVal val="1+#ppt_w/2"/>
                                          </p:val>
                                        </p:tav>
                                        <p:tav tm="100000">
                                          <p:val>
                                            <p:strVal val="#ppt_x"/>
                                          </p:val>
                                        </p:tav>
                                      </p:tavLst>
                                    </p:anim>
                                    <p:anim calcmode="lin" valueType="num">
                                      <p:cBhvr additive="base">
                                        <p:cTn id="74" dur="500" fill="hold"/>
                                        <p:tgtEl>
                                          <p:spTgt spid="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431FB-54F8-42AF-9D0E-0EE097CB22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A027840-61CA-427D-B201-67A0386EBBD9}"/>
              </a:ext>
            </a:extLst>
          </p:cNvPr>
          <p:cNvSpPr>
            <a:spLocks noGrp="1"/>
          </p:cNvSpPr>
          <p:nvPr>
            <p:ph idx="1"/>
          </p:nvPr>
        </p:nvSpPr>
        <p:spPr/>
        <p:txBody>
          <a:bodyPr/>
          <a:lstStyle/>
          <a:p>
            <a:endParaRPr lang="en-US"/>
          </a:p>
        </p:txBody>
      </p:sp>
      <p:pic>
        <p:nvPicPr>
          <p:cNvPr id="1026" name="Picture 2" descr="Free Entity-Relationship Diagram Template | Gliffy by Perforce">
            <a:extLst>
              <a:ext uri="{FF2B5EF4-FFF2-40B4-BE49-F238E27FC236}">
                <a16:creationId xmlns:a16="http://schemas.microsoft.com/office/drawing/2014/main" id="{9AD4C818-5A5C-47B0-A566-C29E0819CD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1451" y="214952"/>
            <a:ext cx="9015784" cy="6643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51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5C70-AA7E-4C87-A292-C0816406646C}"/>
              </a:ext>
            </a:extLst>
          </p:cNvPr>
          <p:cNvSpPr>
            <a:spLocks noGrp="1"/>
          </p:cNvSpPr>
          <p:nvPr>
            <p:ph type="title"/>
          </p:nvPr>
        </p:nvSpPr>
        <p:spPr>
          <a:xfrm>
            <a:off x="838200" y="346271"/>
            <a:ext cx="10515600" cy="1325563"/>
          </a:xfrm>
        </p:spPr>
        <p:txBody>
          <a:bodyPr/>
          <a:lstStyle/>
          <a:p>
            <a:r>
              <a:rPr lang="en-US" dirty="0"/>
              <a:t>Database Design</a:t>
            </a:r>
          </a:p>
        </p:txBody>
      </p:sp>
      <p:sp>
        <p:nvSpPr>
          <p:cNvPr id="3" name="Content Placeholder 2">
            <a:extLst>
              <a:ext uri="{FF2B5EF4-FFF2-40B4-BE49-F238E27FC236}">
                <a16:creationId xmlns:a16="http://schemas.microsoft.com/office/drawing/2014/main" id="{4E5F3103-B819-4582-AD8E-B81E17F6A815}"/>
              </a:ext>
            </a:extLst>
          </p:cNvPr>
          <p:cNvSpPr>
            <a:spLocks noGrp="1"/>
          </p:cNvSpPr>
          <p:nvPr>
            <p:ph idx="1"/>
          </p:nvPr>
        </p:nvSpPr>
        <p:spPr>
          <a:xfrm>
            <a:off x="838200" y="1844479"/>
            <a:ext cx="10515600" cy="1897962"/>
          </a:xfrm>
        </p:spPr>
        <p:txBody>
          <a:bodyPr>
            <a:normAutofit/>
          </a:bodyPr>
          <a:lstStyle/>
          <a:p>
            <a:r>
              <a:rPr lang="en-US" sz="2400" dirty="0"/>
              <a:t>Design of the database schema</a:t>
            </a:r>
          </a:p>
          <a:p>
            <a:r>
              <a:rPr lang="en-US" sz="2400" dirty="0"/>
              <a:t>Design of the programs that access and update the data, and </a:t>
            </a:r>
          </a:p>
          <a:p>
            <a:r>
              <a:rPr lang="en-US" sz="2400" dirty="0"/>
              <a:t>Design of a security scheme to control access to data</a:t>
            </a:r>
          </a:p>
          <a:p>
            <a:r>
              <a:rPr lang="en-US" sz="2400" dirty="0"/>
              <a:t>The needs of the users play a central role in the design process</a:t>
            </a:r>
          </a:p>
          <a:p>
            <a:pPr marL="0" indent="0">
              <a:buNone/>
            </a:pPr>
            <a:endParaRPr lang="en-US" sz="2400" dirty="0"/>
          </a:p>
        </p:txBody>
      </p:sp>
      <p:sp>
        <p:nvSpPr>
          <p:cNvPr id="4" name="Footer Placeholder 4">
            <a:extLst>
              <a:ext uri="{FF2B5EF4-FFF2-40B4-BE49-F238E27FC236}">
                <a16:creationId xmlns:a16="http://schemas.microsoft.com/office/drawing/2014/main" id="{3161BAD1-2167-4B2B-AA6E-C70232CB3F1B}"/>
              </a:ext>
            </a:extLst>
          </p:cNvPr>
          <p:cNvSpPr txBox="1">
            <a:spLocks/>
          </p:cNvSpPr>
          <p:nvPr/>
        </p:nvSpPr>
        <p:spPr>
          <a:xfrm>
            <a:off x="0" y="115091"/>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8" name="TextBox 7">
            <a:extLst>
              <a:ext uri="{FF2B5EF4-FFF2-40B4-BE49-F238E27FC236}">
                <a16:creationId xmlns:a16="http://schemas.microsoft.com/office/drawing/2014/main" id="{45F3089B-904F-4049-A51D-2540DA1E8C57}"/>
              </a:ext>
            </a:extLst>
          </p:cNvPr>
          <p:cNvSpPr txBox="1"/>
          <p:nvPr/>
        </p:nvSpPr>
        <p:spPr>
          <a:xfrm>
            <a:off x="2877533" y="6396335"/>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52932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EFA9343-68C7-4B2E-AB7C-0CD75F9C9244}"/>
              </a:ext>
            </a:extLst>
          </p:cNvPr>
          <p:cNvGrpSpPr/>
          <p:nvPr/>
        </p:nvGrpSpPr>
        <p:grpSpPr>
          <a:xfrm rot="2690705">
            <a:off x="7797056" y="3873446"/>
            <a:ext cx="2683270" cy="840044"/>
            <a:chOff x="3743234" y="1026991"/>
            <a:chExt cx="2348110" cy="840044"/>
          </a:xfrm>
          <a:solidFill>
            <a:schemeClr val="bg2">
              <a:lumMod val="50000"/>
            </a:schemeClr>
          </a:solidFill>
        </p:grpSpPr>
        <p:sp>
          <p:nvSpPr>
            <p:cNvPr id="15" name="Arrow: Chevron 14">
              <a:extLst>
                <a:ext uri="{FF2B5EF4-FFF2-40B4-BE49-F238E27FC236}">
                  <a16:creationId xmlns:a16="http://schemas.microsoft.com/office/drawing/2014/main" id="{A05797AF-AE0F-4044-AE46-9B8F236CAC05}"/>
                </a:ext>
              </a:extLst>
            </p:cNvPr>
            <p:cNvSpPr/>
            <p:nvPr/>
          </p:nvSpPr>
          <p:spPr>
            <a:xfrm>
              <a:off x="3743234" y="1026991"/>
              <a:ext cx="2348110" cy="840044"/>
            </a:xfrm>
            <a:prstGeom prst="chevron">
              <a:avLst/>
            </a:prstGeom>
            <a:grpFill/>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sp>
        <p:sp>
          <p:nvSpPr>
            <p:cNvPr id="16" name="Arrow: Chevron 4">
              <a:extLst>
                <a:ext uri="{FF2B5EF4-FFF2-40B4-BE49-F238E27FC236}">
                  <a16:creationId xmlns:a16="http://schemas.microsoft.com/office/drawing/2014/main" id="{1115BF91-B928-4F5F-971D-7A83D2E64043}"/>
                </a:ext>
              </a:extLst>
            </p:cNvPr>
            <p:cNvSpPr txBox="1"/>
            <p:nvPr/>
          </p:nvSpPr>
          <p:spPr>
            <a:xfrm>
              <a:off x="4163256" y="1026991"/>
              <a:ext cx="1508066" cy="84004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dirty="0"/>
                <a:t>Physical Design Phase</a:t>
              </a:r>
              <a:endParaRPr lang="en-US" sz="1800" kern="1200" dirty="0"/>
            </a:p>
          </p:txBody>
        </p:sp>
      </p:grpSp>
      <p:grpSp>
        <p:nvGrpSpPr>
          <p:cNvPr id="6" name="Group 5">
            <a:extLst>
              <a:ext uri="{FF2B5EF4-FFF2-40B4-BE49-F238E27FC236}">
                <a16:creationId xmlns:a16="http://schemas.microsoft.com/office/drawing/2014/main" id="{099B3340-70CC-49B0-B8E1-8D4839F40202}"/>
              </a:ext>
            </a:extLst>
          </p:cNvPr>
          <p:cNvGrpSpPr/>
          <p:nvPr/>
        </p:nvGrpSpPr>
        <p:grpSpPr>
          <a:xfrm rot="20027354">
            <a:off x="8024216" y="2215222"/>
            <a:ext cx="2698230" cy="840044"/>
            <a:chOff x="3743234" y="1026991"/>
            <a:chExt cx="2348110" cy="840044"/>
          </a:xfrm>
          <a:solidFill>
            <a:schemeClr val="accent5">
              <a:lumMod val="75000"/>
            </a:schemeClr>
          </a:solidFill>
        </p:grpSpPr>
        <p:sp>
          <p:nvSpPr>
            <p:cNvPr id="12" name="Arrow: Chevron 11">
              <a:extLst>
                <a:ext uri="{FF2B5EF4-FFF2-40B4-BE49-F238E27FC236}">
                  <a16:creationId xmlns:a16="http://schemas.microsoft.com/office/drawing/2014/main" id="{DBB3617C-FDF8-4521-B04A-2ECF302D0C4A}"/>
                </a:ext>
              </a:extLst>
            </p:cNvPr>
            <p:cNvSpPr/>
            <p:nvPr/>
          </p:nvSpPr>
          <p:spPr>
            <a:xfrm>
              <a:off x="3743234" y="1026991"/>
              <a:ext cx="2348110" cy="840044"/>
            </a:xfrm>
            <a:prstGeom prst="chevron">
              <a:avLst/>
            </a:prstGeom>
            <a:grpFill/>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sp>
        <p:sp>
          <p:nvSpPr>
            <p:cNvPr id="13" name="Arrow: Chevron 4">
              <a:extLst>
                <a:ext uri="{FF2B5EF4-FFF2-40B4-BE49-F238E27FC236}">
                  <a16:creationId xmlns:a16="http://schemas.microsoft.com/office/drawing/2014/main" id="{E3C43E57-4939-43E9-A506-0A643A714ADE}"/>
                </a:ext>
              </a:extLst>
            </p:cNvPr>
            <p:cNvSpPr txBox="1"/>
            <p:nvPr/>
          </p:nvSpPr>
          <p:spPr>
            <a:xfrm>
              <a:off x="4163256" y="1026991"/>
              <a:ext cx="1508066" cy="84004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dirty="0"/>
                <a:t>Logical design phase</a:t>
              </a:r>
              <a:endParaRPr lang="en-US" sz="1800" kern="1200" dirty="0"/>
            </a:p>
          </p:txBody>
        </p:sp>
      </p:grpSp>
      <p:sp>
        <p:nvSpPr>
          <p:cNvPr id="2" name="Title 1">
            <a:extLst>
              <a:ext uri="{FF2B5EF4-FFF2-40B4-BE49-F238E27FC236}">
                <a16:creationId xmlns:a16="http://schemas.microsoft.com/office/drawing/2014/main" id="{A1325C70-AA7E-4C87-A292-C0816406646C}"/>
              </a:ext>
            </a:extLst>
          </p:cNvPr>
          <p:cNvSpPr>
            <a:spLocks noGrp="1"/>
          </p:cNvSpPr>
          <p:nvPr>
            <p:ph type="title"/>
          </p:nvPr>
        </p:nvSpPr>
        <p:spPr>
          <a:xfrm>
            <a:off x="838200" y="346271"/>
            <a:ext cx="10515600" cy="1325563"/>
          </a:xfrm>
        </p:spPr>
        <p:txBody>
          <a:bodyPr/>
          <a:lstStyle/>
          <a:p>
            <a:r>
              <a:rPr lang="en-US" dirty="0"/>
              <a:t>Database Design Phases</a:t>
            </a:r>
          </a:p>
        </p:txBody>
      </p:sp>
      <p:sp>
        <p:nvSpPr>
          <p:cNvPr id="18" name="Freeform: Shape 17">
            <a:extLst>
              <a:ext uri="{FF2B5EF4-FFF2-40B4-BE49-F238E27FC236}">
                <a16:creationId xmlns:a16="http://schemas.microsoft.com/office/drawing/2014/main" id="{386476A4-9308-49F1-97E9-9934AE210ED4}"/>
              </a:ext>
            </a:extLst>
          </p:cNvPr>
          <p:cNvSpPr/>
          <p:nvPr/>
        </p:nvSpPr>
        <p:spPr>
          <a:xfrm>
            <a:off x="757937" y="2811485"/>
            <a:ext cx="2103609" cy="814614"/>
          </a:xfrm>
          <a:custGeom>
            <a:avLst/>
            <a:gdLst>
              <a:gd name="connsiteX0" fmla="*/ 0 w 2103609"/>
              <a:gd name="connsiteY0" fmla="*/ 0 h 814614"/>
              <a:gd name="connsiteX1" fmla="*/ 1696302 w 2103609"/>
              <a:gd name="connsiteY1" fmla="*/ 0 h 814614"/>
              <a:gd name="connsiteX2" fmla="*/ 2103609 w 2103609"/>
              <a:gd name="connsiteY2" fmla="*/ 407307 h 814614"/>
              <a:gd name="connsiteX3" fmla="*/ 1696302 w 2103609"/>
              <a:gd name="connsiteY3" fmla="*/ 814614 h 814614"/>
              <a:gd name="connsiteX4" fmla="*/ 0 w 2103609"/>
              <a:gd name="connsiteY4" fmla="*/ 814614 h 814614"/>
              <a:gd name="connsiteX5" fmla="*/ 407307 w 2103609"/>
              <a:gd name="connsiteY5" fmla="*/ 407307 h 814614"/>
              <a:gd name="connsiteX6" fmla="*/ 0 w 2103609"/>
              <a:gd name="connsiteY6" fmla="*/ 0 h 814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3609" h="814614">
                <a:moveTo>
                  <a:pt x="0" y="0"/>
                </a:moveTo>
                <a:lnTo>
                  <a:pt x="1696302" y="0"/>
                </a:lnTo>
                <a:lnTo>
                  <a:pt x="2103609" y="407307"/>
                </a:lnTo>
                <a:lnTo>
                  <a:pt x="1696302" y="814614"/>
                </a:lnTo>
                <a:lnTo>
                  <a:pt x="0" y="814614"/>
                </a:lnTo>
                <a:lnTo>
                  <a:pt x="407307" y="407307"/>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479316" tIns="24003" rIns="431310" bIns="24003" numCol="1" spcCol="1270" anchor="ctr" anchorCtr="0">
            <a:noAutofit/>
          </a:bodyPr>
          <a:lstStyle/>
          <a:p>
            <a:pPr marL="0" lvl="0" indent="0" algn="ctr" defTabSz="800100">
              <a:lnSpc>
                <a:spcPct val="90000"/>
              </a:lnSpc>
              <a:spcBef>
                <a:spcPct val="0"/>
              </a:spcBef>
              <a:spcAft>
                <a:spcPct val="35000"/>
              </a:spcAft>
              <a:buNone/>
            </a:pPr>
            <a:r>
              <a:rPr lang="en-US" sz="1800" kern="1200" dirty="0"/>
              <a:t>Specification of users requirement</a:t>
            </a:r>
          </a:p>
        </p:txBody>
      </p:sp>
      <p:sp>
        <p:nvSpPr>
          <p:cNvPr id="19" name="Freeform: Shape 18">
            <a:extLst>
              <a:ext uri="{FF2B5EF4-FFF2-40B4-BE49-F238E27FC236}">
                <a16:creationId xmlns:a16="http://schemas.microsoft.com/office/drawing/2014/main" id="{DA447E96-10B1-49F3-AC3A-C6C11085998B}"/>
              </a:ext>
            </a:extLst>
          </p:cNvPr>
          <p:cNvSpPr/>
          <p:nvPr/>
        </p:nvSpPr>
        <p:spPr>
          <a:xfrm>
            <a:off x="2545692" y="2835900"/>
            <a:ext cx="2247606" cy="765784"/>
          </a:xfrm>
          <a:custGeom>
            <a:avLst/>
            <a:gdLst>
              <a:gd name="connsiteX0" fmla="*/ 0 w 2247606"/>
              <a:gd name="connsiteY0" fmla="*/ 0 h 765784"/>
              <a:gd name="connsiteX1" fmla="*/ 1864714 w 2247606"/>
              <a:gd name="connsiteY1" fmla="*/ 0 h 765784"/>
              <a:gd name="connsiteX2" fmla="*/ 2247606 w 2247606"/>
              <a:gd name="connsiteY2" fmla="*/ 382892 h 765784"/>
              <a:gd name="connsiteX3" fmla="*/ 1864714 w 2247606"/>
              <a:gd name="connsiteY3" fmla="*/ 765784 h 765784"/>
              <a:gd name="connsiteX4" fmla="*/ 0 w 2247606"/>
              <a:gd name="connsiteY4" fmla="*/ 765784 h 765784"/>
              <a:gd name="connsiteX5" fmla="*/ 382892 w 2247606"/>
              <a:gd name="connsiteY5" fmla="*/ 382892 h 765784"/>
              <a:gd name="connsiteX6" fmla="*/ 0 w 2247606"/>
              <a:gd name="connsiteY6" fmla="*/ 0 h 76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7606" h="765784">
                <a:moveTo>
                  <a:pt x="0" y="0"/>
                </a:moveTo>
                <a:lnTo>
                  <a:pt x="1864714" y="0"/>
                </a:lnTo>
                <a:lnTo>
                  <a:pt x="2247606" y="382892"/>
                </a:lnTo>
                <a:lnTo>
                  <a:pt x="1864714" y="765784"/>
                </a:lnTo>
                <a:lnTo>
                  <a:pt x="0" y="765784"/>
                </a:lnTo>
                <a:lnTo>
                  <a:pt x="382892" y="382892"/>
                </a:lnTo>
                <a:lnTo>
                  <a:pt x="0" y="0"/>
                </a:lnTo>
                <a:close/>
              </a:path>
            </a:pathLst>
          </a:cu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454901" tIns="24003" rIns="406895" bIns="24003" numCol="1" spcCol="1270" anchor="ctr" anchorCtr="0">
            <a:noAutofit/>
          </a:bodyPr>
          <a:lstStyle/>
          <a:p>
            <a:pPr marL="0" lvl="0" indent="0" algn="ctr" defTabSz="800100">
              <a:lnSpc>
                <a:spcPct val="90000"/>
              </a:lnSpc>
              <a:spcBef>
                <a:spcPct val="0"/>
              </a:spcBef>
              <a:spcAft>
                <a:spcPct val="35000"/>
              </a:spcAft>
              <a:buNone/>
            </a:pPr>
            <a:r>
              <a:rPr lang="en-US" sz="1800" kern="1200" dirty="0"/>
              <a:t>Conceptual Design</a:t>
            </a:r>
          </a:p>
        </p:txBody>
      </p:sp>
      <p:sp>
        <p:nvSpPr>
          <p:cNvPr id="20" name="Freeform: Shape 19">
            <a:extLst>
              <a:ext uri="{FF2B5EF4-FFF2-40B4-BE49-F238E27FC236}">
                <a16:creationId xmlns:a16="http://schemas.microsoft.com/office/drawing/2014/main" id="{ED08F7CE-966B-403F-952E-44DDAD803463}"/>
              </a:ext>
            </a:extLst>
          </p:cNvPr>
          <p:cNvSpPr/>
          <p:nvPr/>
        </p:nvSpPr>
        <p:spPr>
          <a:xfrm>
            <a:off x="4431644" y="2797813"/>
            <a:ext cx="2348110" cy="840044"/>
          </a:xfrm>
          <a:custGeom>
            <a:avLst/>
            <a:gdLst>
              <a:gd name="connsiteX0" fmla="*/ 0 w 2348110"/>
              <a:gd name="connsiteY0" fmla="*/ 0 h 840044"/>
              <a:gd name="connsiteX1" fmla="*/ 1928088 w 2348110"/>
              <a:gd name="connsiteY1" fmla="*/ 0 h 840044"/>
              <a:gd name="connsiteX2" fmla="*/ 2348110 w 2348110"/>
              <a:gd name="connsiteY2" fmla="*/ 420022 h 840044"/>
              <a:gd name="connsiteX3" fmla="*/ 1928088 w 2348110"/>
              <a:gd name="connsiteY3" fmla="*/ 840044 h 840044"/>
              <a:gd name="connsiteX4" fmla="*/ 0 w 2348110"/>
              <a:gd name="connsiteY4" fmla="*/ 840044 h 840044"/>
              <a:gd name="connsiteX5" fmla="*/ 420022 w 2348110"/>
              <a:gd name="connsiteY5" fmla="*/ 420022 h 840044"/>
              <a:gd name="connsiteX6" fmla="*/ 0 w 2348110"/>
              <a:gd name="connsiteY6" fmla="*/ 0 h 840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48110" h="840044">
                <a:moveTo>
                  <a:pt x="0" y="0"/>
                </a:moveTo>
                <a:lnTo>
                  <a:pt x="1928088" y="0"/>
                </a:lnTo>
                <a:lnTo>
                  <a:pt x="2348110" y="420022"/>
                </a:lnTo>
                <a:lnTo>
                  <a:pt x="1928088" y="840044"/>
                </a:lnTo>
                <a:lnTo>
                  <a:pt x="0" y="840044"/>
                </a:lnTo>
                <a:lnTo>
                  <a:pt x="420022" y="420022"/>
                </a:lnTo>
                <a:lnTo>
                  <a:pt x="0" y="0"/>
                </a:lnTo>
                <a:close/>
              </a:path>
            </a:pathLst>
          </a:custGeom>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txBody>
          <a:bodyPr spcFirstLastPara="0" vert="horz" wrap="square" lIns="492031" tIns="24003" rIns="444025" bIns="24003" numCol="1" spcCol="1270" anchor="ctr" anchorCtr="0">
            <a:noAutofit/>
          </a:bodyPr>
          <a:lstStyle/>
          <a:p>
            <a:pPr marL="0" lvl="0" indent="0" algn="ctr" defTabSz="800100">
              <a:lnSpc>
                <a:spcPct val="90000"/>
              </a:lnSpc>
              <a:spcBef>
                <a:spcPct val="0"/>
              </a:spcBef>
              <a:spcAft>
                <a:spcPct val="35000"/>
              </a:spcAft>
              <a:buNone/>
            </a:pPr>
            <a:r>
              <a:rPr lang="en-US" sz="1800" kern="1200" dirty="0"/>
              <a:t>Specification of functional requirements</a:t>
            </a:r>
          </a:p>
        </p:txBody>
      </p:sp>
      <p:sp>
        <p:nvSpPr>
          <p:cNvPr id="21" name="Freeform: Shape 20">
            <a:extLst>
              <a:ext uri="{FF2B5EF4-FFF2-40B4-BE49-F238E27FC236}">
                <a16:creationId xmlns:a16="http://schemas.microsoft.com/office/drawing/2014/main" id="{20C61812-49A3-4F55-BCFF-9D0379BEDF52}"/>
              </a:ext>
            </a:extLst>
          </p:cNvPr>
          <p:cNvSpPr/>
          <p:nvPr/>
        </p:nvSpPr>
        <p:spPr>
          <a:xfrm>
            <a:off x="6412381" y="2809155"/>
            <a:ext cx="2445361" cy="838129"/>
          </a:xfrm>
          <a:custGeom>
            <a:avLst/>
            <a:gdLst>
              <a:gd name="connsiteX0" fmla="*/ 0 w 2445361"/>
              <a:gd name="connsiteY0" fmla="*/ 0 h 838129"/>
              <a:gd name="connsiteX1" fmla="*/ 2026297 w 2445361"/>
              <a:gd name="connsiteY1" fmla="*/ 0 h 838129"/>
              <a:gd name="connsiteX2" fmla="*/ 2445361 w 2445361"/>
              <a:gd name="connsiteY2" fmla="*/ 419065 h 838129"/>
              <a:gd name="connsiteX3" fmla="*/ 2026297 w 2445361"/>
              <a:gd name="connsiteY3" fmla="*/ 838129 h 838129"/>
              <a:gd name="connsiteX4" fmla="*/ 0 w 2445361"/>
              <a:gd name="connsiteY4" fmla="*/ 838129 h 838129"/>
              <a:gd name="connsiteX5" fmla="*/ 419065 w 2445361"/>
              <a:gd name="connsiteY5" fmla="*/ 419065 h 838129"/>
              <a:gd name="connsiteX6" fmla="*/ 0 w 2445361"/>
              <a:gd name="connsiteY6" fmla="*/ 0 h 83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5361" h="838129">
                <a:moveTo>
                  <a:pt x="0" y="0"/>
                </a:moveTo>
                <a:lnTo>
                  <a:pt x="2026297" y="0"/>
                </a:lnTo>
                <a:lnTo>
                  <a:pt x="2445361" y="419065"/>
                </a:lnTo>
                <a:lnTo>
                  <a:pt x="2026297" y="838129"/>
                </a:lnTo>
                <a:lnTo>
                  <a:pt x="0" y="838129"/>
                </a:lnTo>
                <a:lnTo>
                  <a:pt x="419065" y="419065"/>
                </a:lnTo>
                <a:lnTo>
                  <a:pt x="0" y="0"/>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491074" tIns="24003" rIns="443067" bIns="24003" numCol="1" spcCol="1270" anchor="ctr" anchorCtr="0">
            <a:noAutofit/>
          </a:bodyPr>
          <a:lstStyle/>
          <a:p>
            <a:pPr marL="0" lvl="0" indent="0" algn="ctr" defTabSz="800100">
              <a:lnSpc>
                <a:spcPct val="90000"/>
              </a:lnSpc>
              <a:spcBef>
                <a:spcPct val="0"/>
              </a:spcBef>
              <a:spcAft>
                <a:spcPct val="35000"/>
              </a:spcAft>
              <a:buNone/>
            </a:pPr>
            <a:r>
              <a:rPr lang="en-US" sz="1800" kern="1200" dirty="0"/>
              <a:t>Abstract Data model to implementation</a:t>
            </a:r>
          </a:p>
        </p:txBody>
      </p:sp>
      <p:sp>
        <p:nvSpPr>
          <p:cNvPr id="4" name="Footer Placeholder 4">
            <a:extLst>
              <a:ext uri="{FF2B5EF4-FFF2-40B4-BE49-F238E27FC236}">
                <a16:creationId xmlns:a16="http://schemas.microsoft.com/office/drawing/2014/main" id="{3161BAD1-2167-4B2B-AA6E-C70232CB3F1B}"/>
              </a:ext>
            </a:extLst>
          </p:cNvPr>
          <p:cNvSpPr txBox="1">
            <a:spLocks/>
          </p:cNvSpPr>
          <p:nvPr/>
        </p:nvSpPr>
        <p:spPr>
          <a:xfrm>
            <a:off x="0" y="115091"/>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8" name="TextBox 7">
            <a:extLst>
              <a:ext uri="{FF2B5EF4-FFF2-40B4-BE49-F238E27FC236}">
                <a16:creationId xmlns:a16="http://schemas.microsoft.com/office/drawing/2014/main" id="{45F3089B-904F-4049-A51D-2540DA1E8C57}"/>
              </a:ext>
            </a:extLst>
          </p:cNvPr>
          <p:cNvSpPr txBox="1"/>
          <p:nvPr/>
        </p:nvSpPr>
        <p:spPr>
          <a:xfrm>
            <a:off x="6664316" y="6277646"/>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
        <p:nvSpPr>
          <p:cNvPr id="26" name="Freeform: Shape 25">
            <a:extLst>
              <a:ext uri="{FF2B5EF4-FFF2-40B4-BE49-F238E27FC236}">
                <a16:creationId xmlns:a16="http://schemas.microsoft.com/office/drawing/2014/main" id="{A549758B-C0C4-4053-8B8A-45F73367C705}"/>
              </a:ext>
            </a:extLst>
          </p:cNvPr>
          <p:cNvSpPr/>
          <p:nvPr/>
        </p:nvSpPr>
        <p:spPr>
          <a:xfrm>
            <a:off x="7469901" y="1121487"/>
            <a:ext cx="2241629" cy="1205177"/>
          </a:xfrm>
          <a:custGeom>
            <a:avLst/>
            <a:gdLst>
              <a:gd name="connsiteX0" fmla="*/ 0 w 2241629"/>
              <a:gd name="connsiteY0" fmla="*/ 0 h 1205177"/>
              <a:gd name="connsiteX1" fmla="*/ 2241629 w 2241629"/>
              <a:gd name="connsiteY1" fmla="*/ 0 h 1205177"/>
              <a:gd name="connsiteX2" fmla="*/ 2241629 w 2241629"/>
              <a:gd name="connsiteY2" fmla="*/ 1205177 h 1205177"/>
              <a:gd name="connsiteX3" fmla="*/ 0 w 2241629"/>
              <a:gd name="connsiteY3" fmla="*/ 1205177 h 1205177"/>
              <a:gd name="connsiteX4" fmla="*/ 0 w 2241629"/>
              <a:gd name="connsiteY4" fmla="*/ 0 h 1205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1629" h="1205177">
                <a:moveTo>
                  <a:pt x="0" y="0"/>
                </a:moveTo>
                <a:lnTo>
                  <a:pt x="2241629" y="0"/>
                </a:lnTo>
                <a:lnTo>
                  <a:pt x="2241629" y="1205177"/>
                </a:lnTo>
                <a:lnTo>
                  <a:pt x="0" y="12051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endParaRPr lang="en-US" sz="3600" kern="1200"/>
          </a:p>
        </p:txBody>
      </p:sp>
      <p:sp>
        <p:nvSpPr>
          <p:cNvPr id="29" name="Freeform: Shape 28">
            <a:extLst>
              <a:ext uri="{FF2B5EF4-FFF2-40B4-BE49-F238E27FC236}">
                <a16:creationId xmlns:a16="http://schemas.microsoft.com/office/drawing/2014/main" id="{48D06F35-8D7F-4B9D-94AD-1B27E88F91BB}"/>
              </a:ext>
            </a:extLst>
          </p:cNvPr>
          <p:cNvSpPr/>
          <p:nvPr/>
        </p:nvSpPr>
        <p:spPr>
          <a:xfrm>
            <a:off x="2480468" y="2826410"/>
            <a:ext cx="2169318" cy="1205177"/>
          </a:xfrm>
          <a:custGeom>
            <a:avLst/>
            <a:gdLst>
              <a:gd name="connsiteX0" fmla="*/ 0 w 2169318"/>
              <a:gd name="connsiteY0" fmla="*/ 0 h 1205177"/>
              <a:gd name="connsiteX1" fmla="*/ 2169318 w 2169318"/>
              <a:gd name="connsiteY1" fmla="*/ 0 h 1205177"/>
              <a:gd name="connsiteX2" fmla="*/ 2169318 w 2169318"/>
              <a:gd name="connsiteY2" fmla="*/ 1205177 h 1205177"/>
              <a:gd name="connsiteX3" fmla="*/ 0 w 2169318"/>
              <a:gd name="connsiteY3" fmla="*/ 1205177 h 1205177"/>
              <a:gd name="connsiteX4" fmla="*/ 0 w 2169318"/>
              <a:gd name="connsiteY4" fmla="*/ 0 h 1205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9318" h="1205177">
                <a:moveTo>
                  <a:pt x="0" y="0"/>
                </a:moveTo>
                <a:lnTo>
                  <a:pt x="2169318" y="0"/>
                </a:lnTo>
                <a:lnTo>
                  <a:pt x="2169318" y="1205177"/>
                </a:lnTo>
                <a:lnTo>
                  <a:pt x="0" y="12051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r" defTabSz="1600200">
              <a:lnSpc>
                <a:spcPct val="90000"/>
              </a:lnSpc>
              <a:spcBef>
                <a:spcPct val="0"/>
              </a:spcBef>
              <a:spcAft>
                <a:spcPct val="35000"/>
              </a:spcAft>
              <a:buNone/>
            </a:pPr>
            <a:endParaRPr lang="en-US" sz="3600" kern="1200"/>
          </a:p>
        </p:txBody>
      </p:sp>
      <p:sp>
        <p:nvSpPr>
          <p:cNvPr id="32" name="Freeform: Shape 31">
            <a:extLst>
              <a:ext uri="{FF2B5EF4-FFF2-40B4-BE49-F238E27FC236}">
                <a16:creationId xmlns:a16="http://schemas.microsoft.com/office/drawing/2014/main" id="{5C35087C-8F59-43E6-8AAB-E2B1A6FDB46F}"/>
              </a:ext>
            </a:extLst>
          </p:cNvPr>
          <p:cNvSpPr/>
          <p:nvPr/>
        </p:nvSpPr>
        <p:spPr>
          <a:xfrm>
            <a:off x="7469901" y="4531334"/>
            <a:ext cx="2241629" cy="1205177"/>
          </a:xfrm>
          <a:custGeom>
            <a:avLst/>
            <a:gdLst>
              <a:gd name="connsiteX0" fmla="*/ 0 w 2241629"/>
              <a:gd name="connsiteY0" fmla="*/ 0 h 1205177"/>
              <a:gd name="connsiteX1" fmla="*/ 2241629 w 2241629"/>
              <a:gd name="connsiteY1" fmla="*/ 0 h 1205177"/>
              <a:gd name="connsiteX2" fmla="*/ 2241629 w 2241629"/>
              <a:gd name="connsiteY2" fmla="*/ 1205177 h 1205177"/>
              <a:gd name="connsiteX3" fmla="*/ 0 w 2241629"/>
              <a:gd name="connsiteY3" fmla="*/ 1205177 h 1205177"/>
              <a:gd name="connsiteX4" fmla="*/ 0 w 2241629"/>
              <a:gd name="connsiteY4" fmla="*/ 0 h 1205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1629" h="1205177">
                <a:moveTo>
                  <a:pt x="0" y="0"/>
                </a:moveTo>
                <a:lnTo>
                  <a:pt x="2241629" y="0"/>
                </a:lnTo>
                <a:lnTo>
                  <a:pt x="2241629" y="1205177"/>
                </a:lnTo>
                <a:lnTo>
                  <a:pt x="0" y="12051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endParaRPr lang="en-US" sz="3600" kern="1200"/>
          </a:p>
        </p:txBody>
      </p:sp>
      <p:grpSp>
        <p:nvGrpSpPr>
          <p:cNvPr id="35" name="Group 34">
            <a:extLst>
              <a:ext uri="{FF2B5EF4-FFF2-40B4-BE49-F238E27FC236}">
                <a16:creationId xmlns:a16="http://schemas.microsoft.com/office/drawing/2014/main" id="{60E1C5F3-F6DD-48C0-BF10-2B3D83D727E7}"/>
              </a:ext>
            </a:extLst>
          </p:cNvPr>
          <p:cNvGrpSpPr/>
          <p:nvPr/>
        </p:nvGrpSpPr>
        <p:grpSpPr>
          <a:xfrm>
            <a:off x="1928737" y="4755876"/>
            <a:ext cx="2568896" cy="1752603"/>
            <a:chOff x="875344" y="4239168"/>
            <a:chExt cx="2568896" cy="1752603"/>
          </a:xfrm>
        </p:grpSpPr>
        <p:sp>
          <p:nvSpPr>
            <p:cNvPr id="28" name="Freeform: Shape 27">
              <a:extLst>
                <a:ext uri="{FF2B5EF4-FFF2-40B4-BE49-F238E27FC236}">
                  <a16:creationId xmlns:a16="http://schemas.microsoft.com/office/drawing/2014/main" id="{55D68E93-4385-4E17-A01B-4D5BBBFE5AA5}"/>
                </a:ext>
              </a:extLst>
            </p:cNvPr>
            <p:cNvSpPr/>
            <p:nvPr/>
          </p:nvSpPr>
          <p:spPr>
            <a:xfrm flipV="1">
              <a:off x="880474" y="4239168"/>
              <a:ext cx="2563766" cy="1562416"/>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98050" tIns="438741" rIns="398050" bIns="438741" numCol="1" spcCol="1270" anchor="ctr" anchorCtr="0">
              <a:noAutofit/>
            </a:bodyPr>
            <a:lstStyle/>
            <a:p>
              <a:pPr marL="0" lvl="0" indent="0" algn="ctr" defTabSz="1466850">
                <a:lnSpc>
                  <a:spcPct val="90000"/>
                </a:lnSpc>
                <a:spcBef>
                  <a:spcPct val="0"/>
                </a:spcBef>
                <a:spcAft>
                  <a:spcPct val="35000"/>
                </a:spcAft>
                <a:buNone/>
              </a:pPr>
              <a:endParaRPr lang="en-US" sz="3300" kern="1200"/>
            </a:p>
          </p:txBody>
        </p:sp>
        <p:sp>
          <p:nvSpPr>
            <p:cNvPr id="31" name="Freeform: Shape 30">
              <a:extLst>
                <a:ext uri="{FF2B5EF4-FFF2-40B4-BE49-F238E27FC236}">
                  <a16:creationId xmlns:a16="http://schemas.microsoft.com/office/drawing/2014/main" id="{E2501052-1AE8-486E-8E67-127F2BEAF61C}"/>
                </a:ext>
              </a:extLst>
            </p:cNvPr>
            <p:cNvSpPr/>
            <p:nvPr/>
          </p:nvSpPr>
          <p:spPr>
            <a:xfrm>
              <a:off x="875344" y="5047614"/>
              <a:ext cx="2568896" cy="944157"/>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398050" tIns="438741" rIns="398050" bIns="438741" numCol="1" spcCol="1270" anchor="ctr" anchorCtr="0">
              <a:noAutofit/>
            </a:bodyPr>
            <a:lstStyle/>
            <a:p>
              <a:pPr algn="ctr" defTabSz="1466850">
                <a:lnSpc>
                  <a:spcPct val="90000"/>
                </a:lnSpc>
                <a:spcBef>
                  <a:spcPct val="0"/>
                </a:spcBef>
                <a:spcAft>
                  <a:spcPct val="35000"/>
                </a:spcAft>
              </a:pPr>
              <a:endParaRPr lang="en-US" b="1" dirty="0">
                <a:solidFill>
                  <a:schemeClr val="tx1"/>
                </a:solidFill>
              </a:endParaRPr>
            </a:p>
            <a:p>
              <a:pPr algn="ctr" defTabSz="1466850">
                <a:lnSpc>
                  <a:spcPct val="90000"/>
                </a:lnSpc>
                <a:spcBef>
                  <a:spcPct val="0"/>
                </a:spcBef>
                <a:spcAft>
                  <a:spcPct val="35000"/>
                </a:spcAft>
              </a:pPr>
              <a:r>
                <a:rPr lang="en-US" b="1" dirty="0">
                  <a:solidFill>
                    <a:schemeClr val="tx1"/>
                  </a:solidFill>
                </a:rPr>
                <a:t>INCOMPLETENESS</a:t>
              </a:r>
            </a:p>
            <a:p>
              <a:pPr marL="0" lvl="0" indent="0" algn="ctr" defTabSz="1466850">
                <a:lnSpc>
                  <a:spcPct val="90000"/>
                </a:lnSpc>
                <a:spcBef>
                  <a:spcPct val="0"/>
                </a:spcBef>
                <a:spcAft>
                  <a:spcPct val="35000"/>
                </a:spcAft>
                <a:buNone/>
              </a:pPr>
              <a:endParaRPr lang="en-US" sz="2000" b="1" kern="1200" dirty="0">
                <a:solidFill>
                  <a:schemeClr val="tx1"/>
                </a:solidFill>
              </a:endParaRPr>
            </a:p>
          </p:txBody>
        </p:sp>
        <p:sp>
          <p:nvSpPr>
            <p:cNvPr id="34" name="TextBox 33">
              <a:extLst>
                <a:ext uri="{FF2B5EF4-FFF2-40B4-BE49-F238E27FC236}">
                  <a16:creationId xmlns:a16="http://schemas.microsoft.com/office/drawing/2014/main" id="{020C5052-CE19-4F61-91D7-52C56239C7C5}"/>
                </a:ext>
              </a:extLst>
            </p:cNvPr>
            <p:cNvSpPr txBox="1"/>
            <p:nvPr/>
          </p:nvSpPr>
          <p:spPr>
            <a:xfrm flipH="1">
              <a:off x="1259570" y="4618329"/>
              <a:ext cx="1800443" cy="369332"/>
            </a:xfrm>
            <a:prstGeom prst="rect">
              <a:avLst/>
            </a:prstGeom>
            <a:noFill/>
          </p:spPr>
          <p:txBody>
            <a:bodyPr wrap="square" rtlCol="0">
              <a:spAutoFit/>
            </a:bodyPr>
            <a:lstStyle/>
            <a:p>
              <a:r>
                <a:rPr lang="en-US" b="1" dirty="0"/>
                <a:t>REDUNDANCY</a:t>
              </a:r>
            </a:p>
          </p:txBody>
        </p:sp>
      </p:grpSp>
      <p:pic>
        <p:nvPicPr>
          <p:cNvPr id="1026" name="Picture 2">
            <a:extLst>
              <a:ext uri="{FF2B5EF4-FFF2-40B4-BE49-F238E27FC236}">
                <a16:creationId xmlns:a16="http://schemas.microsoft.com/office/drawing/2014/main" id="{6CC4A4C3-A943-4B36-B04D-BEEC1DBDAE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473110">
            <a:off x="3895569" y="4471788"/>
            <a:ext cx="1795458" cy="179545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D8CB57F-3C8E-4219-B1F1-7911C78745D9}"/>
              </a:ext>
            </a:extLst>
          </p:cNvPr>
          <p:cNvSpPr txBox="1"/>
          <p:nvPr/>
        </p:nvSpPr>
        <p:spPr>
          <a:xfrm rot="19930748" flipH="1">
            <a:off x="7573573" y="1503416"/>
            <a:ext cx="2922159" cy="584775"/>
          </a:xfrm>
          <a:prstGeom prst="rect">
            <a:avLst/>
          </a:prstGeom>
          <a:solidFill>
            <a:schemeClr val="accent6">
              <a:lumMod val="60000"/>
              <a:lumOff val="40000"/>
            </a:schemeClr>
          </a:solidFill>
        </p:spPr>
        <p:txBody>
          <a:bodyPr wrap="square" rtlCol="0">
            <a:spAutoFit/>
          </a:bodyPr>
          <a:lstStyle/>
          <a:p>
            <a:pPr algn="just"/>
            <a:r>
              <a:rPr lang="en-US" sz="1600" dirty="0"/>
              <a:t>Conceptual model to Internal model (ERD – relational schema)</a:t>
            </a:r>
          </a:p>
        </p:txBody>
      </p:sp>
      <p:sp>
        <p:nvSpPr>
          <p:cNvPr id="25" name="TextBox 24">
            <a:extLst>
              <a:ext uri="{FF2B5EF4-FFF2-40B4-BE49-F238E27FC236}">
                <a16:creationId xmlns:a16="http://schemas.microsoft.com/office/drawing/2014/main" id="{76EDC5A6-39E3-49BF-B534-3873A63603A7}"/>
              </a:ext>
            </a:extLst>
          </p:cNvPr>
          <p:cNvSpPr txBox="1"/>
          <p:nvPr/>
        </p:nvSpPr>
        <p:spPr>
          <a:xfrm rot="2617006" flipH="1">
            <a:off x="7076905" y="4599367"/>
            <a:ext cx="2922159" cy="338554"/>
          </a:xfrm>
          <a:prstGeom prst="rect">
            <a:avLst/>
          </a:prstGeom>
          <a:solidFill>
            <a:schemeClr val="accent6">
              <a:lumMod val="60000"/>
              <a:lumOff val="40000"/>
            </a:schemeClr>
          </a:solidFill>
        </p:spPr>
        <p:txBody>
          <a:bodyPr wrap="square" rtlCol="0">
            <a:spAutoFit/>
          </a:bodyPr>
          <a:lstStyle/>
          <a:p>
            <a:pPr algn="just"/>
            <a:r>
              <a:rPr lang="en-US" sz="1600" dirty="0"/>
              <a:t>Internal model to Physical model</a:t>
            </a:r>
          </a:p>
        </p:txBody>
      </p:sp>
    </p:spTree>
    <p:extLst>
      <p:ext uri="{BB962C8B-B14F-4D97-AF65-F5344CB8AC3E}">
        <p14:creationId xmlns:p14="http://schemas.microsoft.com/office/powerpoint/2010/main" val="110589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0-#ppt_w/2"/>
                                          </p:val>
                                        </p:tav>
                                        <p:tav tm="100000">
                                          <p:val>
                                            <p:strVal val="#ppt_x"/>
                                          </p:val>
                                        </p:tav>
                                      </p:tavLst>
                                    </p:anim>
                                    <p:anim calcmode="lin" valueType="num">
                                      <p:cBhvr additive="base">
                                        <p:cTn id="14"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0-#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1+#ppt_w/2"/>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1+#ppt_w/2"/>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500"/>
                                        <p:tgtEl>
                                          <p:spTgt spid="35"/>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1026"/>
                                        </p:tgtEl>
                                        <p:attrNameLst>
                                          <p:attrName>style.visibility</p:attrName>
                                        </p:attrNameLst>
                                      </p:cBhvr>
                                      <p:to>
                                        <p:strVal val="visible"/>
                                      </p:to>
                                    </p:set>
                                    <p:animEffect transition="in" filter="wipe(down)">
                                      <p:cBhvr>
                                        <p:cTn id="60"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3"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5FA0A29-BF72-426A-9DD3-C53889D20E13}"/>
              </a:ext>
            </a:extLst>
          </p:cNvPr>
          <p:cNvPicPr>
            <a:picLocks noChangeAspect="1"/>
          </p:cNvPicPr>
          <p:nvPr/>
        </p:nvPicPr>
        <p:blipFill>
          <a:blip r:embed="rId2"/>
          <a:stretch>
            <a:fillRect/>
          </a:stretch>
        </p:blipFill>
        <p:spPr>
          <a:xfrm>
            <a:off x="500447" y="3270023"/>
            <a:ext cx="2250989" cy="2734252"/>
          </a:xfrm>
          <a:prstGeom prst="rect">
            <a:avLst/>
          </a:prstGeom>
        </p:spPr>
      </p:pic>
      <p:sp>
        <p:nvSpPr>
          <p:cNvPr id="5" name="Right Brace 4">
            <a:extLst>
              <a:ext uri="{FF2B5EF4-FFF2-40B4-BE49-F238E27FC236}">
                <a16:creationId xmlns:a16="http://schemas.microsoft.com/office/drawing/2014/main" id="{B376D6E1-C4F2-4CB7-A93C-66A90D6DDF15}"/>
              </a:ext>
            </a:extLst>
          </p:cNvPr>
          <p:cNvSpPr/>
          <p:nvPr/>
        </p:nvSpPr>
        <p:spPr>
          <a:xfrm>
            <a:off x="2751436" y="3385740"/>
            <a:ext cx="502508" cy="2298357"/>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595F624F-A35C-4AD1-9A83-25C6EF4D8D74}"/>
              </a:ext>
            </a:extLst>
          </p:cNvPr>
          <p:cNvSpPr txBox="1"/>
          <p:nvPr/>
        </p:nvSpPr>
        <p:spPr>
          <a:xfrm>
            <a:off x="3002690" y="4203888"/>
            <a:ext cx="1245854" cy="369332"/>
          </a:xfrm>
          <a:prstGeom prst="rect">
            <a:avLst/>
          </a:prstGeom>
          <a:noFill/>
        </p:spPr>
        <p:txBody>
          <a:bodyPr wrap="none" rtlCol="0">
            <a:spAutoFit/>
          </a:bodyPr>
          <a:lstStyle/>
          <a:p>
            <a:r>
              <a:rPr lang="en-US" b="1" dirty="0"/>
              <a:t>ENTITY SET</a:t>
            </a:r>
          </a:p>
        </p:txBody>
      </p:sp>
      <p:cxnSp>
        <p:nvCxnSpPr>
          <p:cNvPr id="7" name="Straight Arrow Connector 6">
            <a:extLst>
              <a:ext uri="{FF2B5EF4-FFF2-40B4-BE49-F238E27FC236}">
                <a16:creationId xmlns:a16="http://schemas.microsoft.com/office/drawing/2014/main" id="{8B9E72AA-941A-46F3-835F-837D394BE1C6}"/>
              </a:ext>
            </a:extLst>
          </p:cNvPr>
          <p:cNvCxnSpPr/>
          <p:nvPr/>
        </p:nvCxnSpPr>
        <p:spPr>
          <a:xfrm flipH="1">
            <a:off x="2603155" y="3385740"/>
            <a:ext cx="1136822" cy="26361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6FE908FC-A827-4EBA-BCD1-CE714276260F}"/>
              </a:ext>
            </a:extLst>
          </p:cNvPr>
          <p:cNvCxnSpPr>
            <a:cxnSpLocks/>
          </p:cNvCxnSpPr>
          <p:nvPr/>
        </p:nvCxnSpPr>
        <p:spPr>
          <a:xfrm flipH="1">
            <a:off x="2636107" y="3413689"/>
            <a:ext cx="1103871" cy="6258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 name="Straight Arrow Connector 8">
            <a:extLst>
              <a:ext uri="{FF2B5EF4-FFF2-40B4-BE49-F238E27FC236}">
                <a16:creationId xmlns:a16="http://schemas.microsoft.com/office/drawing/2014/main" id="{D01FA671-1F90-4A23-B7DC-7685AE5C20BC}"/>
              </a:ext>
            </a:extLst>
          </p:cNvPr>
          <p:cNvCxnSpPr>
            <a:cxnSpLocks/>
          </p:cNvCxnSpPr>
          <p:nvPr/>
        </p:nvCxnSpPr>
        <p:spPr>
          <a:xfrm flipH="1">
            <a:off x="2677296" y="3462343"/>
            <a:ext cx="1028641" cy="92621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1CB43C04-DFC2-4B90-ADFB-3A72E8DCF030}"/>
              </a:ext>
            </a:extLst>
          </p:cNvPr>
          <p:cNvSpPr txBox="1"/>
          <p:nvPr/>
        </p:nvSpPr>
        <p:spPr>
          <a:xfrm>
            <a:off x="3583459" y="3178279"/>
            <a:ext cx="857927" cy="369332"/>
          </a:xfrm>
          <a:prstGeom prst="rect">
            <a:avLst/>
          </a:prstGeom>
          <a:noFill/>
        </p:spPr>
        <p:txBody>
          <a:bodyPr wrap="none" rtlCol="0">
            <a:spAutoFit/>
          </a:bodyPr>
          <a:lstStyle/>
          <a:p>
            <a:r>
              <a:rPr lang="en-US" b="1" dirty="0"/>
              <a:t>ENTITY</a:t>
            </a:r>
          </a:p>
        </p:txBody>
      </p:sp>
      <p:pic>
        <p:nvPicPr>
          <p:cNvPr id="11" name="Picture 10">
            <a:extLst>
              <a:ext uri="{FF2B5EF4-FFF2-40B4-BE49-F238E27FC236}">
                <a16:creationId xmlns:a16="http://schemas.microsoft.com/office/drawing/2014/main" id="{BE3CC719-20DB-45F7-B14F-9766E63B367C}"/>
              </a:ext>
            </a:extLst>
          </p:cNvPr>
          <p:cNvPicPr>
            <a:picLocks noChangeAspect="1"/>
          </p:cNvPicPr>
          <p:nvPr/>
        </p:nvPicPr>
        <p:blipFill>
          <a:blip r:embed="rId3"/>
          <a:stretch>
            <a:fillRect/>
          </a:stretch>
        </p:blipFill>
        <p:spPr>
          <a:xfrm>
            <a:off x="5789081" y="3107144"/>
            <a:ext cx="5564720" cy="2673674"/>
          </a:xfrm>
          <a:prstGeom prst="rect">
            <a:avLst/>
          </a:prstGeom>
          <a:ln w="19050">
            <a:solidFill>
              <a:schemeClr val="tx1"/>
            </a:solidFill>
          </a:ln>
        </p:spPr>
      </p:pic>
      <p:sp>
        <p:nvSpPr>
          <p:cNvPr id="12" name="TextBox 11">
            <a:extLst>
              <a:ext uri="{FF2B5EF4-FFF2-40B4-BE49-F238E27FC236}">
                <a16:creationId xmlns:a16="http://schemas.microsoft.com/office/drawing/2014/main" id="{85035F28-91DA-40EB-BB34-10DF5F863191}"/>
              </a:ext>
            </a:extLst>
          </p:cNvPr>
          <p:cNvSpPr txBox="1"/>
          <p:nvPr/>
        </p:nvSpPr>
        <p:spPr>
          <a:xfrm>
            <a:off x="7508289" y="2722497"/>
            <a:ext cx="1955600" cy="369332"/>
          </a:xfrm>
          <a:prstGeom prst="rect">
            <a:avLst/>
          </a:prstGeom>
          <a:noFill/>
        </p:spPr>
        <p:txBody>
          <a:bodyPr wrap="none" rtlCol="0">
            <a:spAutoFit/>
          </a:bodyPr>
          <a:lstStyle/>
          <a:p>
            <a:r>
              <a:rPr lang="en-US" b="1" dirty="0"/>
              <a:t>RELATIONSHIP SET</a:t>
            </a:r>
          </a:p>
        </p:txBody>
      </p:sp>
      <p:pic>
        <p:nvPicPr>
          <p:cNvPr id="13" name="Picture 12">
            <a:extLst>
              <a:ext uri="{FF2B5EF4-FFF2-40B4-BE49-F238E27FC236}">
                <a16:creationId xmlns:a16="http://schemas.microsoft.com/office/drawing/2014/main" id="{5AE36E25-6292-4561-AA5B-AB11FB8D4406}"/>
              </a:ext>
            </a:extLst>
          </p:cNvPr>
          <p:cNvPicPr>
            <a:picLocks noChangeAspect="1"/>
          </p:cNvPicPr>
          <p:nvPr/>
        </p:nvPicPr>
        <p:blipFill>
          <a:blip r:embed="rId4"/>
          <a:stretch>
            <a:fillRect/>
          </a:stretch>
        </p:blipFill>
        <p:spPr>
          <a:xfrm>
            <a:off x="6370297" y="1275138"/>
            <a:ext cx="4800600" cy="1400175"/>
          </a:xfrm>
          <a:prstGeom prst="rect">
            <a:avLst/>
          </a:prstGeom>
        </p:spPr>
      </p:pic>
      <p:pic>
        <p:nvPicPr>
          <p:cNvPr id="14" name="Picture 13">
            <a:extLst>
              <a:ext uri="{FF2B5EF4-FFF2-40B4-BE49-F238E27FC236}">
                <a16:creationId xmlns:a16="http://schemas.microsoft.com/office/drawing/2014/main" id="{2CF5A496-18F2-455C-9218-C953C7B45185}"/>
              </a:ext>
            </a:extLst>
          </p:cNvPr>
          <p:cNvPicPr>
            <a:picLocks noChangeAspect="1"/>
          </p:cNvPicPr>
          <p:nvPr/>
        </p:nvPicPr>
        <p:blipFill>
          <a:blip r:embed="rId5"/>
          <a:stretch>
            <a:fillRect/>
          </a:stretch>
        </p:blipFill>
        <p:spPr>
          <a:xfrm>
            <a:off x="1541761" y="1654302"/>
            <a:ext cx="1209675" cy="1047750"/>
          </a:xfrm>
          <a:prstGeom prst="rect">
            <a:avLst/>
          </a:prstGeom>
        </p:spPr>
      </p:pic>
      <p:sp>
        <p:nvSpPr>
          <p:cNvPr id="15" name="TextBox 14">
            <a:extLst>
              <a:ext uri="{FF2B5EF4-FFF2-40B4-BE49-F238E27FC236}">
                <a16:creationId xmlns:a16="http://schemas.microsoft.com/office/drawing/2014/main" id="{A2936D5B-1E18-4E96-89B0-DE0F6736A2D3}"/>
              </a:ext>
            </a:extLst>
          </p:cNvPr>
          <p:cNvSpPr txBox="1"/>
          <p:nvPr/>
        </p:nvSpPr>
        <p:spPr>
          <a:xfrm>
            <a:off x="3895449" y="1885799"/>
            <a:ext cx="1441805" cy="369332"/>
          </a:xfrm>
          <a:prstGeom prst="rect">
            <a:avLst/>
          </a:prstGeom>
          <a:noFill/>
        </p:spPr>
        <p:txBody>
          <a:bodyPr wrap="none" rtlCol="0">
            <a:spAutoFit/>
          </a:bodyPr>
          <a:lstStyle/>
          <a:p>
            <a:r>
              <a:rPr lang="en-US" b="1" dirty="0"/>
              <a:t>ER DIAGRAM</a:t>
            </a:r>
          </a:p>
        </p:txBody>
      </p:sp>
      <p:cxnSp>
        <p:nvCxnSpPr>
          <p:cNvPr id="16" name="Straight Arrow Connector 15">
            <a:extLst>
              <a:ext uri="{FF2B5EF4-FFF2-40B4-BE49-F238E27FC236}">
                <a16:creationId xmlns:a16="http://schemas.microsoft.com/office/drawing/2014/main" id="{CF78F16B-2889-4ADA-A138-6E33B92899E2}"/>
              </a:ext>
            </a:extLst>
          </p:cNvPr>
          <p:cNvCxnSpPr/>
          <p:nvPr/>
        </p:nvCxnSpPr>
        <p:spPr>
          <a:xfrm flipH="1">
            <a:off x="2810517" y="2047102"/>
            <a:ext cx="1136822" cy="26361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4089A23C-E0D8-44B1-B132-F1B16FAB4208}"/>
              </a:ext>
            </a:extLst>
          </p:cNvPr>
          <p:cNvCxnSpPr>
            <a:cxnSpLocks/>
          </p:cNvCxnSpPr>
          <p:nvPr/>
        </p:nvCxnSpPr>
        <p:spPr>
          <a:xfrm>
            <a:off x="5295641" y="2053373"/>
            <a:ext cx="1185626" cy="22535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Title 1">
            <a:extLst>
              <a:ext uri="{FF2B5EF4-FFF2-40B4-BE49-F238E27FC236}">
                <a16:creationId xmlns:a16="http://schemas.microsoft.com/office/drawing/2014/main" id="{0446313E-4566-4C0C-9BD2-69A09431D530}"/>
              </a:ext>
            </a:extLst>
          </p:cNvPr>
          <p:cNvSpPr txBox="1">
            <a:spLocks/>
          </p:cNvSpPr>
          <p:nvPr/>
        </p:nvSpPr>
        <p:spPr>
          <a:xfrm>
            <a:off x="838200" y="346271"/>
            <a:ext cx="10515600" cy="7714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t>Entity Sets and Relationship Sets</a:t>
            </a:r>
          </a:p>
        </p:txBody>
      </p:sp>
      <p:sp>
        <p:nvSpPr>
          <p:cNvPr id="19" name="Footer Placeholder 4">
            <a:extLst>
              <a:ext uri="{FF2B5EF4-FFF2-40B4-BE49-F238E27FC236}">
                <a16:creationId xmlns:a16="http://schemas.microsoft.com/office/drawing/2014/main" id="{85CF57DB-5C4D-4750-A89C-8B1CCF7206AF}"/>
              </a:ext>
            </a:extLst>
          </p:cNvPr>
          <p:cNvSpPr txBox="1">
            <a:spLocks/>
          </p:cNvSpPr>
          <p:nvPr/>
        </p:nvSpPr>
        <p:spPr>
          <a:xfrm>
            <a:off x="0" y="90377"/>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20" name="TextBox 19">
            <a:extLst>
              <a:ext uri="{FF2B5EF4-FFF2-40B4-BE49-F238E27FC236}">
                <a16:creationId xmlns:a16="http://schemas.microsoft.com/office/drawing/2014/main" id="{FA50D092-18AC-48DB-82D6-93DC4750C933}"/>
              </a:ext>
            </a:extLst>
          </p:cNvPr>
          <p:cNvSpPr txBox="1"/>
          <p:nvPr/>
        </p:nvSpPr>
        <p:spPr>
          <a:xfrm>
            <a:off x="2877533" y="6396335"/>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82899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0" grpId="0"/>
      <p:bldP spid="12"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5C70-AA7E-4C87-A292-C0816406646C}"/>
              </a:ext>
            </a:extLst>
          </p:cNvPr>
          <p:cNvSpPr>
            <a:spLocks noGrp="1"/>
          </p:cNvSpPr>
          <p:nvPr>
            <p:ph type="title"/>
          </p:nvPr>
        </p:nvSpPr>
        <p:spPr>
          <a:xfrm>
            <a:off x="838200" y="346271"/>
            <a:ext cx="10515600" cy="771483"/>
          </a:xfrm>
        </p:spPr>
        <p:txBody>
          <a:bodyPr/>
          <a:lstStyle/>
          <a:p>
            <a:r>
              <a:rPr lang="en-US" dirty="0"/>
              <a:t>Entity-Relationship (E-R) data model</a:t>
            </a:r>
          </a:p>
        </p:txBody>
      </p:sp>
      <p:sp>
        <p:nvSpPr>
          <p:cNvPr id="3" name="Content Placeholder 2">
            <a:extLst>
              <a:ext uri="{FF2B5EF4-FFF2-40B4-BE49-F238E27FC236}">
                <a16:creationId xmlns:a16="http://schemas.microsoft.com/office/drawing/2014/main" id="{4E5F3103-B819-4582-AD8E-B81E17F6A815}"/>
              </a:ext>
            </a:extLst>
          </p:cNvPr>
          <p:cNvSpPr>
            <a:spLocks noGrp="1"/>
          </p:cNvSpPr>
          <p:nvPr>
            <p:ph idx="1"/>
          </p:nvPr>
        </p:nvSpPr>
        <p:spPr>
          <a:xfrm>
            <a:off x="666947" y="1572698"/>
            <a:ext cx="10515600" cy="3938415"/>
          </a:xfrm>
        </p:spPr>
        <p:txBody>
          <a:bodyPr>
            <a:normAutofit/>
          </a:bodyPr>
          <a:lstStyle/>
          <a:p>
            <a:r>
              <a:rPr lang="en-US" sz="2000" dirty="0"/>
              <a:t>The E-R data model employs three basic concepts: entity sets, relationship sets, and attributes</a:t>
            </a:r>
          </a:p>
          <a:p>
            <a:r>
              <a:rPr lang="en-US" sz="2000" dirty="0"/>
              <a:t>The E-R model also has an associated diagrammatic representation, the E-R diagram.</a:t>
            </a:r>
          </a:p>
          <a:p>
            <a:r>
              <a:rPr lang="en-US" sz="2000" dirty="0"/>
              <a:t>An entity is a “thing” or “object” in the real world that is distinguishable from all other objects.</a:t>
            </a:r>
          </a:p>
          <a:p>
            <a:r>
              <a:rPr lang="en-US" sz="2000" dirty="0"/>
              <a:t>An entity set is a set of entities of the same type that share the same properties, or attributes.</a:t>
            </a:r>
          </a:p>
          <a:p>
            <a:r>
              <a:rPr lang="en-US" sz="2000" dirty="0"/>
              <a:t>An entity is represented by a set of attributes</a:t>
            </a:r>
          </a:p>
          <a:p>
            <a:r>
              <a:rPr lang="en-US" sz="2000" dirty="0"/>
              <a:t>Each entity has a value for each of its attributes. </a:t>
            </a:r>
          </a:p>
          <a:p>
            <a:r>
              <a:rPr lang="en-US" sz="2000" dirty="0"/>
              <a:t>A relationship is an association among several entities</a:t>
            </a:r>
          </a:p>
          <a:p>
            <a:r>
              <a:rPr lang="en-US" sz="2000" dirty="0"/>
              <a:t>A relationship set is a set of relationships of the same type. </a:t>
            </a:r>
          </a:p>
          <a:p>
            <a:r>
              <a:rPr lang="en-US" sz="2000" dirty="0"/>
              <a:t>The number of entity sets that participate in a relationship set is the degree of the relationship set. A binary relationship set is of degree 2; a ternary relationship set is of degree 3.</a:t>
            </a:r>
          </a:p>
          <a:p>
            <a:endParaRPr lang="en-US" sz="2000" dirty="0"/>
          </a:p>
          <a:p>
            <a:endParaRPr lang="en-US" sz="2000" dirty="0"/>
          </a:p>
        </p:txBody>
      </p:sp>
      <p:sp>
        <p:nvSpPr>
          <p:cNvPr id="4" name="Footer Placeholder 4">
            <a:extLst>
              <a:ext uri="{FF2B5EF4-FFF2-40B4-BE49-F238E27FC236}">
                <a16:creationId xmlns:a16="http://schemas.microsoft.com/office/drawing/2014/main" id="{3161BAD1-2167-4B2B-AA6E-C70232CB3F1B}"/>
              </a:ext>
            </a:extLst>
          </p:cNvPr>
          <p:cNvSpPr txBox="1">
            <a:spLocks/>
          </p:cNvSpPr>
          <p:nvPr/>
        </p:nvSpPr>
        <p:spPr>
          <a:xfrm>
            <a:off x="0" y="90377"/>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8" name="TextBox 7">
            <a:extLst>
              <a:ext uri="{FF2B5EF4-FFF2-40B4-BE49-F238E27FC236}">
                <a16:creationId xmlns:a16="http://schemas.microsoft.com/office/drawing/2014/main" id="{45F3089B-904F-4049-A51D-2540DA1E8C57}"/>
              </a:ext>
            </a:extLst>
          </p:cNvPr>
          <p:cNvSpPr txBox="1"/>
          <p:nvPr/>
        </p:nvSpPr>
        <p:spPr>
          <a:xfrm>
            <a:off x="2877533" y="6396335"/>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407217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5C70-AA7E-4C87-A292-C0816406646C}"/>
              </a:ext>
            </a:extLst>
          </p:cNvPr>
          <p:cNvSpPr>
            <a:spLocks noGrp="1"/>
          </p:cNvSpPr>
          <p:nvPr>
            <p:ph type="title"/>
          </p:nvPr>
        </p:nvSpPr>
        <p:spPr>
          <a:xfrm>
            <a:off x="838200" y="346271"/>
            <a:ext cx="10515600" cy="1325563"/>
          </a:xfrm>
        </p:spPr>
        <p:txBody>
          <a:bodyPr/>
          <a:lstStyle/>
          <a:p>
            <a:r>
              <a:rPr lang="en-US" dirty="0"/>
              <a:t>Attributes</a:t>
            </a:r>
          </a:p>
        </p:txBody>
      </p:sp>
      <p:sp>
        <p:nvSpPr>
          <p:cNvPr id="4" name="Footer Placeholder 4">
            <a:extLst>
              <a:ext uri="{FF2B5EF4-FFF2-40B4-BE49-F238E27FC236}">
                <a16:creationId xmlns:a16="http://schemas.microsoft.com/office/drawing/2014/main" id="{3161BAD1-2167-4B2B-AA6E-C70232CB3F1B}"/>
              </a:ext>
            </a:extLst>
          </p:cNvPr>
          <p:cNvSpPr txBox="1">
            <a:spLocks/>
          </p:cNvSpPr>
          <p:nvPr/>
        </p:nvSpPr>
        <p:spPr>
          <a:xfrm>
            <a:off x="0" y="115091"/>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8" name="TextBox 7">
            <a:extLst>
              <a:ext uri="{FF2B5EF4-FFF2-40B4-BE49-F238E27FC236}">
                <a16:creationId xmlns:a16="http://schemas.microsoft.com/office/drawing/2014/main" id="{45F3089B-904F-4049-A51D-2540DA1E8C57}"/>
              </a:ext>
            </a:extLst>
          </p:cNvPr>
          <p:cNvSpPr txBox="1"/>
          <p:nvPr/>
        </p:nvSpPr>
        <p:spPr>
          <a:xfrm>
            <a:off x="6664316" y="6277646"/>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
        <p:nvSpPr>
          <p:cNvPr id="26" name="Freeform: Shape 25">
            <a:extLst>
              <a:ext uri="{FF2B5EF4-FFF2-40B4-BE49-F238E27FC236}">
                <a16:creationId xmlns:a16="http://schemas.microsoft.com/office/drawing/2014/main" id="{A549758B-C0C4-4053-8B8A-45F73367C705}"/>
              </a:ext>
            </a:extLst>
          </p:cNvPr>
          <p:cNvSpPr/>
          <p:nvPr/>
        </p:nvSpPr>
        <p:spPr>
          <a:xfrm>
            <a:off x="7469901" y="1121487"/>
            <a:ext cx="2241629" cy="1205177"/>
          </a:xfrm>
          <a:custGeom>
            <a:avLst/>
            <a:gdLst>
              <a:gd name="connsiteX0" fmla="*/ 0 w 2241629"/>
              <a:gd name="connsiteY0" fmla="*/ 0 h 1205177"/>
              <a:gd name="connsiteX1" fmla="*/ 2241629 w 2241629"/>
              <a:gd name="connsiteY1" fmla="*/ 0 h 1205177"/>
              <a:gd name="connsiteX2" fmla="*/ 2241629 w 2241629"/>
              <a:gd name="connsiteY2" fmla="*/ 1205177 h 1205177"/>
              <a:gd name="connsiteX3" fmla="*/ 0 w 2241629"/>
              <a:gd name="connsiteY3" fmla="*/ 1205177 h 1205177"/>
              <a:gd name="connsiteX4" fmla="*/ 0 w 2241629"/>
              <a:gd name="connsiteY4" fmla="*/ 0 h 1205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1629" h="1205177">
                <a:moveTo>
                  <a:pt x="0" y="0"/>
                </a:moveTo>
                <a:lnTo>
                  <a:pt x="2241629" y="0"/>
                </a:lnTo>
                <a:lnTo>
                  <a:pt x="2241629" y="1205177"/>
                </a:lnTo>
                <a:lnTo>
                  <a:pt x="0" y="12051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endParaRPr lang="en-US" sz="3600" kern="1200"/>
          </a:p>
        </p:txBody>
      </p:sp>
      <p:sp>
        <p:nvSpPr>
          <p:cNvPr id="24" name="Content Placeholder 2">
            <a:extLst>
              <a:ext uri="{FF2B5EF4-FFF2-40B4-BE49-F238E27FC236}">
                <a16:creationId xmlns:a16="http://schemas.microsoft.com/office/drawing/2014/main" id="{ED55BED1-537E-4635-A56C-047B30460A48}"/>
              </a:ext>
            </a:extLst>
          </p:cNvPr>
          <p:cNvSpPr>
            <a:spLocks noGrp="1"/>
          </p:cNvSpPr>
          <p:nvPr>
            <p:ph idx="1"/>
          </p:nvPr>
        </p:nvSpPr>
        <p:spPr>
          <a:xfrm>
            <a:off x="427134" y="2229430"/>
            <a:ext cx="3630075" cy="2327540"/>
          </a:xfrm>
        </p:spPr>
        <p:txBody>
          <a:bodyPr>
            <a:normAutofit lnSpcReduction="10000"/>
          </a:bodyPr>
          <a:lstStyle/>
          <a:p>
            <a:pPr marL="0" indent="0">
              <a:buNone/>
            </a:pPr>
            <a:r>
              <a:rPr lang="en-US" sz="1800" i="1" dirty="0"/>
              <a:t>SIMPLE:- name, total marks</a:t>
            </a:r>
          </a:p>
          <a:p>
            <a:pPr marL="0" indent="0">
              <a:buNone/>
            </a:pPr>
            <a:r>
              <a:rPr lang="en-US" sz="1800" i="1" dirty="0"/>
              <a:t>COMPOSITE :- name  stored as </a:t>
            </a:r>
            <a:r>
              <a:rPr lang="en-US" sz="1800" i="1" dirty="0" err="1"/>
              <a:t>fname,mname,lname</a:t>
            </a:r>
            <a:endParaRPr lang="en-US" sz="1800" i="1" dirty="0"/>
          </a:p>
          <a:p>
            <a:pPr marL="0" indent="0">
              <a:buNone/>
            </a:pPr>
            <a:r>
              <a:rPr lang="en-US" sz="1800" i="1" dirty="0"/>
              <a:t>Single value :- name</a:t>
            </a:r>
          </a:p>
          <a:p>
            <a:pPr marL="0" indent="0">
              <a:buNone/>
            </a:pPr>
            <a:r>
              <a:rPr lang="en-US" sz="1800" i="1" dirty="0"/>
              <a:t>Multivalued :- phone number</a:t>
            </a:r>
          </a:p>
          <a:p>
            <a:pPr marL="0" indent="0">
              <a:buNone/>
            </a:pPr>
            <a:r>
              <a:rPr lang="en-US" sz="1800" i="1" dirty="0"/>
              <a:t>Derived :- age attribute gets its value from the DOB attribute</a:t>
            </a:r>
          </a:p>
          <a:p>
            <a:pPr marL="0" indent="0">
              <a:buNone/>
            </a:pPr>
            <a:endParaRPr lang="en-US" sz="1800" i="1" dirty="0"/>
          </a:p>
        </p:txBody>
      </p:sp>
      <p:sp>
        <p:nvSpPr>
          <p:cNvPr id="7" name="Freeform: Shape 6">
            <a:extLst>
              <a:ext uri="{FF2B5EF4-FFF2-40B4-BE49-F238E27FC236}">
                <a16:creationId xmlns:a16="http://schemas.microsoft.com/office/drawing/2014/main" id="{A0401FDF-B617-472D-85E5-B73694B9B933}"/>
              </a:ext>
            </a:extLst>
          </p:cNvPr>
          <p:cNvSpPr/>
          <p:nvPr/>
        </p:nvSpPr>
        <p:spPr>
          <a:xfrm>
            <a:off x="11224474" y="4446712"/>
            <a:ext cx="170931" cy="345942"/>
          </a:xfrm>
          <a:custGeom>
            <a:avLst/>
            <a:gdLst/>
            <a:ahLst/>
            <a:cxnLst/>
            <a:rect l="0" t="0" r="0" b="0"/>
            <a:pathLst>
              <a:path>
                <a:moveTo>
                  <a:pt x="170931" y="0"/>
                </a:moveTo>
                <a:lnTo>
                  <a:pt x="170931" y="228100"/>
                </a:lnTo>
                <a:lnTo>
                  <a:pt x="0" y="228100"/>
                </a:lnTo>
                <a:lnTo>
                  <a:pt x="0" y="345942"/>
                </a:lnTo>
              </a:path>
            </a:pathLst>
          </a:custGeom>
          <a:noFill/>
          <a:scene3d>
            <a:camera prst="orthographicFront">
              <a:rot lat="0" lon="0" rev="0"/>
            </a:camera>
            <a:lightRig rig="contrasting" dir="t">
              <a:rot lat="0" lon="0" rev="1200000"/>
            </a:lightRig>
          </a:scene3d>
          <a:sp3d z="-110000"/>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9" name="Freeform: Shape 8">
            <a:extLst>
              <a:ext uri="{FF2B5EF4-FFF2-40B4-BE49-F238E27FC236}">
                <a16:creationId xmlns:a16="http://schemas.microsoft.com/office/drawing/2014/main" id="{784C6587-2F54-477A-A675-0D2E6C8F02A2}"/>
              </a:ext>
            </a:extLst>
          </p:cNvPr>
          <p:cNvSpPr/>
          <p:nvPr/>
        </p:nvSpPr>
        <p:spPr>
          <a:xfrm>
            <a:off x="8495345" y="3218275"/>
            <a:ext cx="2891728" cy="384642"/>
          </a:xfrm>
          <a:custGeom>
            <a:avLst/>
            <a:gdLst/>
            <a:ahLst/>
            <a:cxnLst/>
            <a:rect l="0" t="0" r="0" b="0"/>
            <a:pathLst>
              <a:path>
                <a:moveTo>
                  <a:pt x="0" y="0"/>
                </a:moveTo>
                <a:lnTo>
                  <a:pt x="0" y="266800"/>
                </a:lnTo>
                <a:lnTo>
                  <a:pt x="2891728" y="266800"/>
                </a:lnTo>
                <a:lnTo>
                  <a:pt x="2891728" y="384642"/>
                </a:lnTo>
              </a:path>
            </a:pathLst>
          </a:custGeom>
          <a:noFill/>
          <a:scene3d>
            <a:camera prst="orthographicFront">
              <a:rot lat="0" lon="0" rev="0"/>
            </a:camera>
            <a:lightRig rig="contrasting" dir="t">
              <a:rot lat="0" lon="0" rev="1200000"/>
            </a:lightRig>
          </a:scene3d>
          <a:sp3d z="-110000"/>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sp>
      <p:sp>
        <p:nvSpPr>
          <p:cNvPr id="10" name="Freeform: Shape 9">
            <a:extLst>
              <a:ext uri="{FF2B5EF4-FFF2-40B4-BE49-F238E27FC236}">
                <a16:creationId xmlns:a16="http://schemas.microsoft.com/office/drawing/2014/main" id="{D3F45DE1-BB8B-4D90-8F56-96BC82382DAB}"/>
              </a:ext>
            </a:extLst>
          </p:cNvPr>
          <p:cNvSpPr/>
          <p:nvPr/>
        </p:nvSpPr>
        <p:spPr>
          <a:xfrm>
            <a:off x="8892363" y="4422697"/>
            <a:ext cx="777370" cy="369957"/>
          </a:xfrm>
          <a:custGeom>
            <a:avLst/>
            <a:gdLst/>
            <a:ahLst/>
            <a:cxnLst/>
            <a:rect l="0" t="0" r="0" b="0"/>
            <a:pathLst>
              <a:path>
                <a:moveTo>
                  <a:pt x="0" y="0"/>
                </a:moveTo>
                <a:lnTo>
                  <a:pt x="0" y="252115"/>
                </a:lnTo>
                <a:lnTo>
                  <a:pt x="777370" y="252115"/>
                </a:lnTo>
                <a:lnTo>
                  <a:pt x="777370" y="369957"/>
                </a:lnTo>
              </a:path>
            </a:pathLst>
          </a:custGeom>
          <a:noFill/>
          <a:scene3d>
            <a:camera prst="orthographicFront">
              <a:rot lat="0" lon="0" rev="0"/>
            </a:camera>
            <a:lightRig rig="contrasting" dir="t">
              <a:rot lat="0" lon="0" rev="1200000"/>
            </a:lightRig>
          </a:scene3d>
          <a:sp3d z="-110000"/>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11" name="Freeform: Shape 10">
            <a:extLst>
              <a:ext uri="{FF2B5EF4-FFF2-40B4-BE49-F238E27FC236}">
                <a16:creationId xmlns:a16="http://schemas.microsoft.com/office/drawing/2014/main" id="{54D1D4F8-8399-4CA1-A115-2D22687351CA}"/>
              </a:ext>
            </a:extLst>
          </p:cNvPr>
          <p:cNvSpPr/>
          <p:nvPr/>
        </p:nvSpPr>
        <p:spPr>
          <a:xfrm>
            <a:off x="8114993" y="4422697"/>
            <a:ext cx="777370" cy="369957"/>
          </a:xfrm>
          <a:custGeom>
            <a:avLst/>
            <a:gdLst/>
            <a:ahLst/>
            <a:cxnLst/>
            <a:rect l="0" t="0" r="0" b="0"/>
            <a:pathLst>
              <a:path>
                <a:moveTo>
                  <a:pt x="777370" y="0"/>
                </a:moveTo>
                <a:lnTo>
                  <a:pt x="777370" y="252115"/>
                </a:lnTo>
                <a:lnTo>
                  <a:pt x="0" y="252115"/>
                </a:lnTo>
                <a:lnTo>
                  <a:pt x="0" y="369957"/>
                </a:lnTo>
              </a:path>
            </a:pathLst>
          </a:custGeom>
          <a:noFill/>
          <a:scene3d>
            <a:camera prst="orthographicFront">
              <a:rot lat="0" lon="0" rev="0"/>
            </a:camera>
            <a:lightRig rig="contrasting" dir="t">
              <a:rot lat="0" lon="0" rev="1200000"/>
            </a:lightRig>
          </a:scene3d>
          <a:sp3d z="-110000"/>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17" name="Freeform: Shape 16">
            <a:extLst>
              <a:ext uri="{FF2B5EF4-FFF2-40B4-BE49-F238E27FC236}">
                <a16:creationId xmlns:a16="http://schemas.microsoft.com/office/drawing/2014/main" id="{1EA46872-2ABF-454D-8891-B7014DAF755B}"/>
              </a:ext>
            </a:extLst>
          </p:cNvPr>
          <p:cNvSpPr/>
          <p:nvPr/>
        </p:nvSpPr>
        <p:spPr>
          <a:xfrm>
            <a:off x="8503678" y="3254311"/>
            <a:ext cx="388685" cy="360627"/>
          </a:xfrm>
          <a:custGeom>
            <a:avLst/>
            <a:gdLst/>
            <a:ahLst/>
            <a:cxnLst/>
            <a:rect l="0" t="0" r="0" b="0"/>
            <a:pathLst>
              <a:path>
                <a:moveTo>
                  <a:pt x="0" y="0"/>
                </a:moveTo>
                <a:lnTo>
                  <a:pt x="0" y="242785"/>
                </a:lnTo>
                <a:lnTo>
                  <a:pt x="388685" y="242785"/>
                </a:lnTo>
                <a:lnTo>
                  <a:pt x="388685" y="360627"/>
                </a:lnTo>
              </a:path>
            </a:pathLst>
          </a:custGeom>
          <a:noFill/>
          <a:scene3d>
            <a:camera prst="orthographicFront">
              <a:rot lat="0" lon="0" rev="0"/>
            </a:camera>
            <a:lightRig rig="contrasting" dir="t">
              <a:rot lat="0" lon="0" rev="1200000"/>
            </a:lightRig>
          </a:scene3d>
          <a:sp3d z="-110000"/>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sp>
      <p:sp>
        <p:nvSpPr>
          <p:cNvPr id="22" name="Freeform: Shape 21">
            <a:extLst>
              <a:ext uri="{FF2B5EF4-FFF2-40B4-BE49-F238E27FC236}">
                <a16:creationId xmlns:a16="http://schemas.microsoft.com/office/drawing/2014/main" id="{922EBEB9-A09A-4CA8-8A29-1526F26CBADE}"/>
              </a:ext>
            </a:extLst>
          </p:cNvPr>
          <p:cNvSpPr/>
          <p:nvPr/>
        </p:nvSpPr>
        <p:spPr>
          <a:xfrm>
            <a:off x="5782882" y="4422697"/>
            <a:ext cx="777370" cy="369957"/>
          </a:xfrm>
          <a:custGeom>
            <a:avLst/>
            <a:gdLst/>
            <a:ahLst/>
            <a:cxnLst/>
            <a:rect l="0" t="0" r="0" b="0"/>
            <a:pathLst>
              <a:path>
                <a:moveTo>
                  <a:pt x="0" y="0"/>
                </a:moveTo>
                <a:lnTo>
                  <a:pt x="0" y="252115"/>
                </a:lnTo>
                <a:lnTo>
                  <a:pt x="777370" y="252115"/>
                </a:lnTo>
                <a:lnTo>
                  <a:pt x="777370" y="369957"/>
                </a:lnTo>
              </a:path>
            </a:pathLst>
          </a:custGeom>
          <a:noFill/>
          <a:scene3d>
            <a:camera prst="orthographicFront">
              <a:rot lat="0" lon="0" rev="0"/>
            </a:camera>
            <a:lightRig rig="contrasting" dir="t">
              <a:rot lat="0" lon="0" rev="1200000"/>
            </a:lightRig>
          </a:scene3d>
          <a:sp3d z="-110000"/>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23" name="Freeform: Shape 22">
            <a:extLst>
              <a:ext uri="{FF2B5EF4-FFF2-40B4-BE49-F238E27FC236}">
                <a16:creationId xmlns:a16="http://schemas.microsoft.com/office/drawing/2014/main" id="{051A5F5D-D7D5-4FDF-9EB1-8746AAAFAAE4}"/>
              </a:ext>
            </a:extLst>
          </p:cNvPr>
          <p:cNvSpPr/>
          <p:nvPr/>
        </p:nvSpPr>
        <p:spPr>
          <a:xfrm>
            <a:off x="5005512" y="4422697"/>
            <a:ext cx="777370" cy="369957"/>
          </a:xfrm>
          <a:custGeom>
            <a:avLst/>
            <a:gdLst/>
            <a:ahLst/>
            <a:cxnLst/>
            <a:rect l="0" t="0" r="0" b="0"/>
            <a:pathLst>
              <a:path>
                <a:moveTo>
                  <a:pt x="777370" y="0"/>
                </a:moveTo>
                <a:lnTo>
                  <a:pt x="777370" y="252115"/>
                </a:lnTo>
                <a:lnTo>
                  <a:pt x="0" y="252115"/>
                </a:lnTo>
                <a:lnTo>
                  <a:pt x="0" y="369957"/>
                </a:lnTo>
              </a:path>
            </a:pathLst>
          </a:custGeom>
          <a:noFill/>
          <a:scene3d>
            <a:camera prst="orthographicFront">
              <a:rot lat="0" lon="0" rev="0"/>
            </a:camera>
            <a:lightRig rig="contrasting" dir="t">
              <a:rot lat="0" lon="0" rev="1200000"/>
            </a:lightRig>
          </a:scene3d>
          <a:sp3d z="-110000"/>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25" name="Freeform: Shape 24">
            <a:extLst>
              <a:ext uri="{FF2B5EF4-FFF2-40B4-BE49-F238E27FC236}">
                <a16:creationId xmlns:a16="http://schemas.microsoft.com/office/drawing/2014/main" id="{F997E6E4-9340-4A0D-87B6-E4C38FAB0E27}"/>
              </a:ext>
            </a:extLst>
          </p:cNvPr>
          <p:cNvSpPr/>
          <p:nvPr/>
        </p:nvSpPr>
        <p:spPr>
          <a:xfrm>
            <a:off x="5782882" y="3254311"/>
            <a:ext cx="2720796" cy="360627"/>
          </a:xfrm>
          <a:custGeom>
            <a:avLst/>
            <a:gdLst/>
            <a:ahLst/>
            <a:cxnLst/>
            <a:rect l="0" t="0" r="0" b="0"/>
            <a:pathLst>
              <a:path>
                <a:moveTo>
                  <a:pt x="2720796" y="0"/>
                </a:moveTo>
                <a:lnTo>
                  <a:pt x="2720796" y="242785"/>
                </a:lnTo>
                <a:lnTo>
                  <a:pt x="0" y="242785"/>
                </a:lnTo>
                <a:lnTo>
                  <a:pt x="0" y="360627"/>
                </a:lnTo>
              </a:path>
            </a:pathLst>
          </a:custGeom>
          <a:noFill/>
          <a:scene3d>
            <a:camera prst="orthographicFront">
              <a:rot lat="0" lon="0" rev="0"/>
            </a:camera>
            <a:lightRig rig="contrasting" dir="t">
              <a:rot lat="0" lon="0" rev="1200000"/>
            </a:lightRig>
          </a:scene3d>
          <a:sp3d z="-110000"/>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sp>
      <p:sp>
        <p:nvSpPr>
          <p:cNvPr id="27" name="Rectangle: Rounded Corners 26">
            <a:extLst>
              <a:ext uri="{FF2B5EF4-FFF2-40B4-BE49-F238E27FC236}">
                <a16:creationId xmlns:a16="http://schemas.microsoft.com/office/drawing/2014/main" id="{3E743CA6-2D28-4C9E-9822-3AACC32EE53B}"/>
              </a:ext>
            </a:extLst>
          </p:cNvPr>
          <p:cNvSpPr/>
          <p:nvPr/>
        </p:nvSpPr>
        <p:spPr>
          <a:xfrm>
            <a:off x="7867648" y="2446552"/>
            <a:ext cx="1272060" cy="807758"/>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30" name="Freeform: Shape 29">
            <a:extLst>
              <a:ext uri="{FF2B5EF4-FFF2-40B4-BE49-F238E27FC236}">
                <a16:creationId xmlns:a16="http://schemas.microsoft.com/office/drawing/2014/main" id="{974D6441-E2BB-4758-9EA2-F3C8B4B24C58}"/>
              </a:ext>
            </a:extLst>
          </p:cNvPr>
          <p:cNvSpPr/>
          <p:nvPr/>
        </p:nvSpPr>
        <p:spPr>
          <a:xfrm>
            <a:off x="8008988" y="2580825"/>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6998" tIns="76998" rIns="76998" bIns="76998" numCol="1" spcCol="1270" anchor="ctr" anchorCtr="0">
            <a:noAutofit/>
          </a:bodyPr>
          <a:lstStyle/>
          <a:p>
            <a:pPr marL="0" lvl="0" indent="0" algn="ctr" defTabSz="622300">
              <a:lnSpc>
                <a:spcPct val="90000"/>
              </a:lnSpc>
              <a:spcBef>
                <a:spcPct val="0"/>
              </a:spcBef>
              <a:spcAft>
                <a:spcPct val="35000"/>
              </a:spcAft>
              <a:buNone/>
            </a:pPr>
            <a:r>
              <a:rPr lang="en-US" sz="1400" b="1" kern="1200" dirty="0"/>
              <a:t>ATTRIBUTES</a:t>
            </a:r>
          </a:p>
        </p:txBody>
      </p:sp>
      <p:sp>
        <p:nvSpPr>
          <p:cNvPr id="33" name="Rectangle: Rounded Corners 32">
            <a:extLst>
              <a:ext uri="{FF2B5EF4-FFF2-40B4-BE49-F238E27FC236}">
                <a16:creationId xmlns:a16="http://schemas.microsoft.com/office/drawing/2014/main" id="{664EAFB5-E84E-4FE8-8FBE-74C528DE31F6}"/>
              </a:ext>
            </a:extLst>
          </p:cNvPr>
          <p:cNvSpPr/>
          <p:nvPr/>
        </p:nvSpPr>
        <p:spPr>
          <a:xfrm>
            <a:off x="5146852" y="3614939"/>
            <a:ext cx="1272060" cy="807758"/>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36" name="Freeform: Shape 35">
            <a:extLst>
              <a:ext uri="{FF2B5EF4-FFF2-40B4-BE49-F238E27FC236}">
                <a16:creationId xmlns:a16="http://schemas.microsoft.com/office/drawing/2014/main" id="{74A186A3-C224-4F1B-B009-E1AC982E37AD}"/>
              </a:ext>
            </a:extLst>
          </p:cNvPr>
          <p:cNvSpPr/>
          <p:nvPr/>
        </p:nvSpPr>
        <p:spPr>
          <a:xfrm>
            <a:off x="5288192" y="3749212"/>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5098" tIns="115098" rIns="115098" bIns="115098" numCol="1" spcCol="1270" anchor="ctr" anchorCtr="0">
            <a:noAutofit/>
          </a:bodyPr>
          <a:lstStyle/>
          <a:p>
            <a:pPr marL="0" lvl="0" indent="0" algn="ctr" defTabSz="1066800">
              <a:lnSpc>
                <a:spcPct val="90000"/>
              </a:lnSpc>
              <a:spcBef>
                <a:spcPct val="0"/>
              </a:spcBef>
              <a:spcAft>
                <a:spcPct val="35000"/>
              </a:spcAft>
              <a:buNone/>
            </a:pPr>
            <a:r>
              <a:rPr lang="en-US" sz="2400" b="1" kern="1200" dirty="0"/>
              <a:t>1</a:t>
            </a:r>
          </a:p>
        </p:txBody>
      </p:sp>
      <p:sp>
        <p:nvSpPr>
          <p:cNvPr id="38" name="Rectangle: Rounded Corners 37">
            <a:extLst>
              <a:ext uri="{FF2B5EF4-FFF2-40B4-BE49-F238E27FC236}">
                <a16:creationId xmlns:a16="http://schemas.microsoft.com/office/drawing/2014/main" id="{999D4F07-D02A-474A-A28F-74CDAA06149E}"/>
              </a:ext>
            </a:extLst>
          </p:cNvPr>
          <p:cNvSpPr/>
          <p:nvPr/>
        </p:nvSpPr>
        <p:spPr>
          <a:xfrm>
            <a:off x="4369481" y="4792655"/>
            <a:ext cx="1272060" cy="807758"/>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39" name="Freeform: Shape 38">
            <a:extLst>
              <a:ext uri="{FF2B5EF4-FFF2-40B4-BE49-F238E27FC236}">
                <a16:creationId xmlns:a16="http://schemas.microsoft.com/office/drawing/2014/main" id="{B61B7D6B-7116-4864-826B-1D65BE31A393}"/>
              </a:ext>
            </a:extLst>
          </p:cNvPr>
          <p:cNvSpPr/>
          <p:nvPr/>
        </p:nvSpPr>
        <p:spPr>
          <a:xfrm>
            <a:off x="4510821" y="4926928"/>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6998" tIns="76998" rIns="76998" bIns="76998" numCol="1" spcCol="1270" anchor="ctr" anchorCtr="0">
            <a:noAutofit/>
          </a:bodyPr>
          <a:lstStyle/>
          <a:p>
            <a:pPr marL="0" lvl="0" indent="0" algn="ctr" defTabSz="622300">
              <a:lnSpc>
                <a:spcPct val="90000"/>
              </a:lnSpc>
              <a:spcBef>
                <a:spcPct val="0"/>
              </a:spcBef>
              <a:spcAft>
                <a:spcPct val="35000"/>
              </a:spcAft>
              <a:buNone/>
            </a:pPr>
            <a:r>
              <a:rPr lang="en-US" sz="1400" b="1" kern="1200" dirty="0"/>
              <a:t>SIMPLE</a:t>
            </a:r>
          </a:p>
        </p:txBody>
      </p:sp>
      <p:sp>
        <p:nvSpPr>
          <p:cNvPr id="40" name="Rectangle: Rounded Corners 39">
            <a:extLst>
              <a:ext uri="{FF2B5EF4-FFF2-40B4-BE49-F238E27FC236}">
                <a16:creationId xmlns:a16="http://schemas.microsoft.com/office/drawing/2014/main" id="{7109ECFA-F518-4FDE-B39A-C6F86F5E5287}"/>
              </a:ext>
            </a:extLst>
          </p:cNvPr>
          <p:cNvSpPr/>
          <p:nvPr/>
        </p:nvSpPr>
        <p:spPr>
          <a:xfrm>
            <a:off x="5924222" y="4792655"/>
            <a:ext cx="1272060" cy="807758"/>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41" name="Freeform: Shape 40">
            <a:extLst>
              <a:ext uri="{FF2B5EF4-FFF2-40B4-BE49-F238E27FC236}">
                <a16:creationId xmlns:a16="http://schemas.microsoft.com/office/drawing/2014/main" id="{1A4BCBA7-C934-4C04-8398-384C440B6396}"/>
              </a:ext>
            </a:extLst>
          </p:cNvPr>
          <p:cNvSpPr/>
          <p:nvPr/>
        </p:nvSpPr>
        <p:spPr>
          <a:xfrm>
            <a:off x="6065562" y="4926928"/>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6998" tIns="76998" rIns="76998" bIns="76998" numCol="1" spcCol="1270" anchor="ctr" anchorCtr="0">
            <a:noAutofit/>
          </a:bodyPr>
          <a:lstStyle/>
          <a:p>
            <a:pPr marL="0" lvl="0" indent="0" algn="ctr" defTabSz="622300">
              <a:lnSpc>
                <a:spcPct val="90000"/>
              </a:lnSpc>
              <a:spcBef>
                <a:spcPct val="0"/>
              </a:spcBef>
              <a:spcAft>
                <a:spcPct val="35000"/>
              </a:spcAft>
              <a:buNone/>
            </a:pPr>
            <a:r>
              <a:rPr lang="en-US" sz="1400" b="1" kern="1200" dirty="0"/>
              <a:t>COMPOSITE</a:t>
            </a:r>
          </a:p>
        </p:txBody>
      </p:sp>
      <p:sp>
        <p:nvSpPr>
          <p:cNvPr id="42" name="Rectangle: Rounded Corners 41">
            <a:extLst>
              <a:ext uri="{FF2B5EF4-FFF2-40B4-BE49-F238E27FC236}">
                <a16:creationId xmlns:a16="http://schemas.microsoft.com/office/drawing/2014/main" id="{92A113AC-5066-4CD6-ABE7-BE7399E20963}"/>
              </a:ext>
            </a:extLst>
          </p:cNvPr>
          <p:cNvSpPr/>
          <p:nvPr/>
        </p:nvSpPr>
        <p:spPr>
          <a:xfrm>
            <a:off x="8256333" y="3614939"/>
            <a:ext cx="1272060" cy="807758"/>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43" name="Freeform: Shape 42">
            <a:extLst>
              <a:ext uri="{FF2B5EF4-FFF2-40B4-BE49-F238E27FC236}">
                <a16:creationId xmlns:a16="http://schemas.microsoft.com/office/drawing/2014/main" id="{DCDA2051-2898-4A37-BA1D-917E7211D98C}"/>
              </a:ext>
            </a:extLst>
          </p:cNvPr>
          <p:cNvSpPr/>
          <p:nvPr/>
        </p:nvSpPr>
        <p:spPr>
          <a:xfrm>
            <a:off x="8397673" y="3749212"/>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5098" tIns="115098" rIns="115098" bIns="115098" numCol="1" spcCol="1270" anchor="ctr" anchorCtr="0">
            <a:noAutofit/>
          </a:bodyPr>
          <a:lstStyle/>
          <a:p>
            <a:pPr marL="0" lvl="0" indent="0" algn="ctr" defTabSz="1066800">
              <a:lnSpc>
                <a:spcPct val="90000"/>
              </a:lnSpc>
              <a:spcBef>
                <a:spcPct val="0"/>
              </a:spcBef>
              <a:spcAft>
                <a:spcPct val="35000"/>
              </a:spcAft>
              <a:buNone/>
            </a:pPr>
            <a:r>
              <a:rPr lang="en-US" sz="2400" b="1" kern="1200" dirty="0"/>
              <a:t>2</a:t>
            </a:r>
          </a:p>
        </p:txBody>
      </p:sp>
      <p:sp>
        <p:nvSpPr>
          <p:cNvPr id="44" name="Rectangle: Rounded Corners 43">
            <a:extLst>
              <a:ext uri="{FF2B5EF4-FFF2-40B4-BE49-F238E27FC236}">
                <a16:creationId xmlns:a16="http://schemas.microsoft.com/office/drawing/2014/main" id="{2B7B3BE6-CBAD-438E-BA09-EC8710ABFDD3}"/>
              </a:ext>
            </a:extLst>
          </p:cNvPr>
          <p:cNvSpPr/>
          <p:nvPr/>
        </p:nvSpPr>
        <p:spPr>
          <a:xfrm>
            <a:off x="7478963" y="4792655"/>
            <a:ext cx="1272060" cy="807758"/>
          </a:xfrm>
          <a:prstGeom prst="roundRect">
            <a:avLst>
              <a:gd name="adj" fmla="val 10000"/>
            </a:avLst>
          </a:prstGeom>
          <a:solidFill>
            <a:srgbClr val="92D050"/>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rgbClr r="0" g="0" b="0"/>
          </a:fillRef>
          <a:effectRef idx="1">
            <a:schemeClr val="accent3">
              <a:hueOff val="0"/>
              <a:satOff val="0"/>
              <a:lumOff val="0"/>
              <a:alphaOff val="0"/>
            </a:schemeClr>
          </a:effectRef>
          <a:fontRef idx="minor">
            <a:schemeClr val="lt1"/>
          </a:fontRef>
        </p:style>
      </p:sp>
      <p:sp>
        <p:nvSpPr>
          <p:cNvPr id="45" name="Freeform: Shape 44">
            <a:extLst>
              <a:ext uri="{FF2B5EF4-FFF2-40B4-BE49-F238E27FC236}">
                <a16:creationId xmlns:a16="http://schemas.microsoft.com/office/drawing/2014/main" id="{482154B5-A8FD-4B1C-89D1-15EC03882515}"/>
              </a:ext>
            </a:extLst>
          </p:cNvPr>
          <p:cNvSpPr/>
          <p:nvPr/>
        </p:nvSpPr>
        <p:spPr>
          <a:xfrm>
            <a:off x="7620303" y="4926928"/>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6998" tIns="76998" rIns="76998" bIns="76998" numCol="1" spcCol="1270" anchor="ctr" anchorCtr="0">
            <a:noAutofit/>
          </a:bodyPr>
          <a:lstStyle/>
          <a:p>
            <a:pPr marL="0" lvl="0" indent="0" algn="ctr" defTabSz="622300">
              <a:lnSpc>
                <a:spcPct val="90000"/>
              </a:lnSpc>
              <a:spcBef>
                <a:spcPct val="0"/>
              </a:spcBef>
              <a:spcAft>
                <a:spcPct val="35000"/>
              </a:spcAft>
              <a:buNone/>
            </a:pPr>
            <a:r>
              <a:rPr lang="en-US" sz="1400" b="1" kern="1200" dirty="0"/>
              <a:t>SINGLE</a:t>
            </a:r>
          </a:p>
        </p:txBody>
      </p:sp>
      <p:sp>
        <p:nvSpPr>
          <p:cNvPr id="46" name="Rectangle: Rounded Corners 45">
            <a:extLst>
              <a:ext uri="{FF2B5EF4-FFF2-40B4-BE49-F238E27FC236}">
                <a16:creationId xmlns:a16="http://schemas.microsoft.com/office/drawing/2014/main" id="{320C08F2-0F9F-4838-9340-0D7363A8D189}"/>
              </a:ext>
            </a:extLst>
          </p:cNvPr>
          <p:cNvSpPr/>
          <p:nvPr/>
        </p:nvSpPr>
        <p:spPr>
          <a:xfrm>
            <a:off x="9033703" y="4792655"/>
            <a:ext cx="1272060" cy="807758"/>
          </a:xfrm>
          <a:prstGeom prst="roundRect">
            <a:avLst>
              <a:gd name="adj" fmla="val 10000"/>
            </a:avLst>
          </a:prstGeom>
          <a:solidFill>
            <a:srgbClr val="92D050"/>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rgbClr r="0" g="0" b="0"/>
          </a:fillRef>
          <a:effectRef idx="1">
            <a:schemeClr val="accent3">
              <a:hueOff val="0"/>
              <a:satOff val="0"/>
              <a:lumOff val="0"/>
              <a:alphaOff val="0"/>
            </a:schemeClr>
          </a:effectRef>
          <a:fontRef idx="minor">
            <a:schemeClr val="lt1"/>
          </a:fontRef>
        </p:style>
      </p:sp>
      <p:sp>
        <p:nvSpPr>
          <p:cNvPr id="47" name="Freeform: Shape 46">
            <a:extLst>
              <a:ext uri="{FF2B5EF4-FFF2-40B4-BE49-F238E27FC236}">
                <a16:creationId xmlns:a16="http://schemas.microsoft.com/office/drawing/2014/main" id="{E3447DC8-A284-4AF1-9AAD-1DB5C4FF19E9}"/>
              </a:ext>
            </a:extLst>
          </p:cNvPr>
          <p:cNvSpPr/>
          <p:nvPr/>
        </p:nvSpPr>
        <p:spPr>
          <a:xfrm>
            <a:off x="9175043" y="4926928"/>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6998" tIns="76998" rIns="76998" bIns="76998" numCol="1" spcCol="1270" anchor="ctr" anchorCtr="0">
            <a:noAutofit/>
          </a:bodyPr>
          <a:lstStyle/>
          <a:p>
            <a:pPr marL="0" lvl="0" indent="0" algn="ctr" defTabSz="622300">
              <a:lnSpc>
                <a:spcPct val="90000"/>
              </a:lnSpc>
              <a:spcBef>
                <a:spcPct val="0"/>
              </a:spcBef>
              <a:spcAft>
                <a:spcPct val="35000"/>
              </a:spcAft>
              <a:buNone/>
            </a:pPr>
            <a:r>
              <a:rPr lang="en-US" sz="1400" b="1" kern="1200" dirty="0"/>
              <a:t>MULTIVALUED</a:t>
            </a:r>
          </a:p>
        </p:txBody>
      </p:sp>
      <p:sp>
        <p:nvSpPr>
          <p:cNvPr id="48" name="Rectangle: Rounded Corners 47">
            <a:extLst>
              <a:ext uri="{FF2B5EF4-FFF2-40B4-BE49-F238E27FC236}">
                <a16:creationId xmlns:a16="http://schemas.microsoft.com/office/drawing/2014/main" id="{F38B3CCA-D59E-4623-8954-1327E6A972E0}"/>
              </a:ext>
            </a:extLst>
          </p:cNvPr>
          <p:cNvSpPr/>
          <p:nvPr/>
        </p:nvSpPr>
        <p:spPr>
          <a:xfrm>
            <a:off x="10759376" y="3638953"/>
            <a:ext cx="1272060" cy="807758"/>
          </a:xfrm>
          <a:prstGeom prst="roundRect">
            <a:avLst>
              <a:gd name="adj" fmla="val 10000"/>
            </a:avLst>
          </a:pr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49" name="Freeform: Shape 48">
            <a:extLst>
              <a:ext uri="{FF2B5EF4-FFF2-40B4-BE49-F238E27FC236}">
                <a16:creationId xmlns:a16="http://schemas.microsoft.com/office/drawing/2014/main" id="{50F3B1ED-9CB2-4953-B371-E21982B884CE}"/>
              </a:ext>
            </a:extLst>
          </p:cNvPr>
          <p:cNvSpPr/>
          <p:nvPr/>
        </p:nvSpPr>
        <p:spPr>
          <a:xfrm>
            <a:off x="10900716" y="3773226"/>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858" tIns="99858" rIns="99858" bIns="99858" numCol="1" spcCol="1270" anchor="ctr" anchorCtr="0">
            <a:noAutofit/>
          </a:bodyPr>
          <a:lstStyle/>
          <a:p>
            <a:pPr marL="0" lvl="0" indent="0" algn="ctr" defTabSz="889000">
              <a:lnSpc>
                <a:spcPct val="90000"/>
              </a:lnSpc>
              <a:spcBef>
                <a:spcPct val="0"/>
              </a:spcBef>
              <a:spcAft>
                <a:spcPct val="35000"/>
              </a:spcAft>
              <a:buNone/>
            </a:pPr>
            <a:r>
              <a:rPr lang="en-US" sz="2000" b="1" kern="1200" dirty="0"/>
              <a:t>3</a:t>
            </a:r>
          </a:p>
        </p:txBody>
      </p:sp>
      <p:sp>
        <p:nvSpPr>
          <p:cNvPr id="50" name="Rectangle: Rounded Corners 49">
            <a:extLst>
              <a:ext uri="{FF2B5EF4-FFF2-40B4-BE49-F238E27FC236}">
                <a16:creationId xmlns:a16="http://schemas.microsoft.com/office/drawing/2014/main" id="{E585093C-F00D-4AE3-82F5-4D1D2093773F}"/>
              </a:ext>
            </a:extLst>
          </p:cNvPr>
          <p:cNvSpPr/>
          <p:nvPr/>
        </p:nvSpPr>
        <p:spPr>
          <a:xfrm>
            <a:off x="10588444" y="4792655"/>
            <a:ext cx="1272060" cy="807758"/>
          </a:xfrm>
          <a:prstGeom prst="roundRect">
            <a:avLst>
              <a:gd name="adj" fmla="val 10000"/>
            </a:avLst>
          </a:prstGeom>
          <a:solidFill>
            <a:schemeClr val="accent5">
              <a:lumMod val="75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rgbClr r="0" g="0" b="0"/>
          </a:fillRef>
          <a:effectRef idx="1">
            <a:schemeClr val="accent3">
              <a:hueOff val="0"/>
              <a:satOff val="0"/>
              <a:lumOff val="0"/>
              <a:alphaOff val="0"/>
            </a:schemeClr>
          </a:effectRef>
          <a:fontRef idx="minor">
            <a:schemeClr val="lt1"/>
          </a:fontRef>
        </p:style>
      </p:sp>
      <p:sp>
        <p:nvSpPr>
          <p:cNvPr id="51" name="Freeform: Shape 50">
            <a:extLst>
              <a:ext uri="{FF2B5EF4-FFF2-40B4-BE49-F238E27FC236}">
                <a16:creationId xmlns:a16="http://schemas.microsoft.com/office/drawing/2014/main" id="{BE19E6A8-3C97-4606-B5E6-515BC22B842E}"/>
              </a:ext>
            </a:extLst>
          </p:cNvPr>
          <p:cNvSpPr/>
          <p:nvPr/>
        </p:nvSpPr>
        <p:spPr>
          <a:xfrm>
            <a:off x="10729784" y="4926928"/>
            <a:ext cx="1272060" cy="807758"/>
          </a:xfrm>
          <a:custGeom>
            <a:avLst/>
            <a:gdLst>
              <a:gd name="connsiteX0" fmla="*/ 0 w 1272060"/>
              <a:gd name="connsiteY0" fmla="*/ 80776 h 807758"/>
              <a:gd name="connsiteX1" fmla="*/ 80776 w 1272060"/>
              <a:gd name="connsiteY1" fmla="*/ 0 h 807758"/>
              <a:gd name="connsiteX2" fmla="*/ 1191284 w 1272060"/>
              <a:gd name="connsiteY2" fmla="*/ 0 h 807758"/>
              <a:gd name="connsiteX3" fmla="*/ 1272060 w 1272060"/>
              <a:gd name="connsiteY3" fmla="*/ 80776 h 807758"/>
              <a:gd name="connsiteX4" fmla="*/ 1272060 w 1272060"/>
              <a:gd name="connsiteY4" fmla="*/ 726982 h 807758"/>
              <a:gd name="connsiteX5" fmla="*/ 1191284 w 1272060"/>
              <a:gd name="connsiteY5" fmla="*/ 807758 h 807758"/>
              <a:gd name="connsiteX6" fmla="*/ 80776 w 1272060"/>
              <a:gd name="connsiteY6" fmla="*/ 807758 h 807758"/>
              <a:gd name="connsiteX7" fmla="*/ 0 w 1272060"/>
              <a:gd name="connsiteY7" fmla="*/ 726982 h 807758"/>
              <a:gd name="connsiteX8" fmla="*/ 0 w 1272060"/>
              <a:gd name="connsiteY8" fmla="*/ 80776 h 80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060" h="807758">
                <a:moveTo>
                  <a:pt x="0" y="80776"/>
                </a:moveTo>
                <a:cubicBezTo>
                  <a:pt x="0" y="36165"/>
                  <a:pt x="36165" y="0"/>
                  <a:pt x="80776" y="0"/>
                </a:cubicBezTo>
                <a:lnTo>
                  <a:pt x="1191284" y="0"/>
                </a:lnTo>
                <a:cubicBezTo>
                  <a:pt x="1235895" y="0"/>
                  <a:pt x="1272060" y="36165"/>
                  <a:pt x="1272060" y="80776"/>
                </a:cubicBezTo>
                <a:lnTo>
                  <a:pt x="1272060" y="726982"/>
                </a:lnTo>
                <a:cubicBezTo>
                  <a:pt x="1272060" y="771593"/>
                  <a:pt x="1235895" y="807758"/>
                  <a:pt x="1191284" y="807758"/>
                </a:cubicBezTo>
                <a:lnTo>
                  <a:pt x="80776" y="807758"/>
                </a:lnTo>
                <a:cubicBezTo>
                  <a:pt x="36165" y="807758"/>
                  <a:pt x="0" y="771593"/>
                  <a:pt x="0" y="726982"/>
                </a:cubicBezTo>
                <a:lnTo>
                  <a:pt x="0" y="80776"/>
                </a:lnTo>
                <a:close/>
              </a:path>
            </a:pathLst>
          </a:cu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6998" tIns="76998" rIns="76998" bIns="76998" numCol="1" spcCol="1270" anchor="ctr" anchorCtr="0">
            <a:noAutofit/>
          </a:bodyPr>
          <a:lstStyle/>
          <a:p>
            <a:pPr marL="0" lvl="0" indent="0" algn="ctr" defTabSz="622300">
              <a:lnSpc>
                <a:spcPct val="90000"/>
              </a:lnSpc>
              <a:spcBef>
                <a:spcPct val="0"/>
              </a:spcBef>
              <a:spcAft>
                <a:spcPct val="35000"/>
              </a:spcAft>
              <a:buNone/>
            </a:pPr>
            <a:r>
              <a:rPr lang="en-US" sz="1400" b="1" kern="1200" dirty="0"/>
              <a:t>DERIVED</a:t>
            </a:r>
          </a:p>
        </p:txBody>
      </p:sp>
      <p:sp>
        <p:nvSpPr>
          <p:cNvPr id="54" name="TextBox 53">
            <a:extLst>
              <a:ext uri="{FF2B5EF4-FFF2-40B4-BE49-F238E27FC236}">
                <a16:creationId xmlns:a16="http://schemas.microsoft.com/office/drawing/2014/main" id="{11737C3F-016B-4B25-B6E0-4C3FCF7491F0}"/>
              </a:ext>
            </a:extLst>
          </p:cNvPr>
          <p:cNvSpPr txBox="1"/>
          <p:nvPr/>
        </p:nvSpPr>
        <p:spPr>
          <a:xfrm>
            <a:off x="629680" y="1321926"/>
            <a:ext cx="11003520" cy="707886"/>
          </a:xfrm>
          <a:prstGeom prst="rect">
            <a:avLst/>
          </a:prstGeom>
          <a:noFill/>
        </p:spPr>
        <p:txBody>
          <a:bodyPr wrap="square">
            <a:spAutoFit/>
          </a:bodyPr>
          <a:lstStyle/>
          <a:p>
            <a:pPr marL="285750" indent="-285750">
              <a:buFont typeface="Arial" panose="020B0604020202020204" pitchFamily="34" charset="0"/>
              <a:buChar char="•"/>
            </a:pPr>
            <a:r>
              <a:rPr lang="en-US" sz="2000" dirty="0"/>
              <a:t>Attributes are descriptive properties possessed by each member of an entity set</a:t>
            </a:r>
          </a:p>
          <a:p>
            <a:pPr marL="285750" indent="-285750">
              <a:buFont typeface="Arial" panose="020B0604020202020204" pitchFamily="34" charset="0"/>
              <a:buChar char="•"/>
            </a:pPr>
            <a:r>
              <a:rPr lang="en-US" sz="2000" dirty="0"/>
              <a:t>For each attribute, there is a set of permitted values, called the domain, or value set, of that attribute.</a:t>
            </a:r>
          </a:p>
        </p:txBody>
      </p:sp>
      <p:pic>
        <p:nvPicPr>
          <p:cNvPr id="34" name="Picture 33">
            <a:extLst>
              <a:ext uri="{FF2B5EF4-FFF2-40B4-BE49-F238E27FC236}">
                <a16:creationId xmlns:a16="http://schemas.microsoft.com/office/drawing/2014/main" id="{D3156DD9-70DC-441B-8E16-B6C4A6ABBD17}"/>
              </a:ext>
            </a:extLst>
          </p:cNvPr>
          <p:cNvPicPr>
            <a:picLocks noChangeAspect="1"/>
          </p:cNvPicPr>
          <p:nvPr/>
        </p:nvPicPr>
        <p:blipFill>
          <a:blip r:embed="rId2"/>
          <a:stretch>
            <a:fillRect/>
          </a:stretch>
        </p:blipFill>
        <p:spPr>
          <a:xfrm>
            <a:off x="571991" y="4645237"/>
            <a:ext cx="3397534" cy="1632409"/>
          </a:xfrm>
          <a:prstGeom prst="rect">
            <a:avLst/>
          </a:prstGeom>
          <a:ln w="19050">
            <a:solidFill>
              <a:schemeClr val="tx1"/>
            </a:solidFill>
          </a:ln>
        </p:spPr>
      </p:pic>
      <p:sp>
        <p:nvSpPr>
          <p:cNvPr id="3" name="TextBox 2">
            <a:extLst>
              <a:ext uri="{FF2B5EF4-FFF2-40B4-BE49-F238E27FC236}">
                <a16:creationId xmlns:a16="http://schemas.microsoft.com/office/drawing/2014/main" id="{919D8A5C-B6F1-4B85-B35C-21FD8D960C63}"/>
              </a:ext>
            </a:extLst>
          </p:cNvPr>
          <p:cNvSpPr txBox="1"/>
          <p:nvPr/>
        </p:nvSpPr>
        <p:spPr>
          <a:xfrm>
            <a:off x="571991" y="6303908"/>
            <a:ext cx="3273808" cy="369332"/>
          </a:xfrm>
          <a:prstGeom prst="rect">
            <a:avLst/>
          </a:prstGeom>
          <a:noFill/>
        </p:spPr>
        <p:txBody>
          <a:bodyPr wrap="square" rtlCol="0">
            <a:spAutoFit/>
          </a:bodyPr>
          <a:lstStyle/>
          <a:p>
            <a:r>
              <a:rPr lang="en-US" dirty="0"/>
              <a:t>Date is a multivalued attribute </a:t>
            </a:r>
          </a:p>
        </p:txBody>
      </p:sp>
    </p:spTree>
    <p:extLst>
      <p:ext uri="{BB962C8B-B14F-4D97-AF65-F5344CB8AC3E}">
        <p14:creationId xmlns:p14="http://schemas.microsoft.com/office/powerpoint/2010/main" val="329558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1000"/>
                                        <p:tgtEl>
                                          <p:spTgt spid="17"/>
                                        </p:tgtEl>
                                      </p:cBhvr>
                                    </p:animEffect>
                                    <p:anim calcmode="lin" valueType="num">
                                      <p:cBhvr>
                                        <p:cTn id="25" dur="1000" fill="hold"/>
                                        <p:tgtEl>
                                          <p:spTgt spid="17"/>
                                        </p:tgtEl>
                                        <p:attrNameLst>
                                          <p:attrName>ppt_x</p:attrName>
                                        </p:attrNameLst>
                                      </p:cBhvr>
                                      <p:tavLst>
                                        <p:tav tm="0">
                                          <p:val>
                                            <p:strVal val="#ppt_x"/>
                                          </p:val>
                                        </p:tav>
                                        <p:tav tm="100000">
                                          <p:val>
                                            <p:strVal val="#ppt_x"/>
                                          </p:val>
                                        </p:tav>
                                      </p:tavLst>
                                    </p:anim>
                                    <p:anim calcmode="lin" valueType="num">
                                      <p:cBhvr>
                                        <p:cTn id="26" dur="1000" fill="hold"/>
                                        <p:tgtEl>
                                          <p:spTgt spid="17"/>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fade">
                                      <p:cBhvr>
                                        <p:cTn id="46" dur="1000"/>
                                        <p:tgtEl>
                                          <p:spTgt spid="39"/>
                                        </p:tgtEl>
                                      </p:cBhvr>
                                    </p:animEffect>
                                    <p:anim calcmode="lin" valueType="num">
                                      <p:cBhvr>
                                        <p:cTn id="47" dur="1000" fill="hold"/>
                                        <p:tgtEl>
                                          <p:spTgt spid="39"/>
                                        </p:tgtEl>
                                        <p:attrNameLst>
                                          <p:attrName>ppt_x</p:attrName>
                                        </p:attrNameLst>
                                      </p:cBhvr>
                                      <p:tavLst>
                                        <p:tav tm="0">
                                          <p:val>
                                            <p:strVal val="#ppt_x"/>
                                          </p:val>
                                        </p:tav>
                                        <p:tav tm="100000">
                                          <p:val>
                                            <p:strVal val="#ppt_x"/>
                                          </p:val>
                                        </p:tav>
                                      </p:tavLst>
                                    </p:anim>
                                    <p:anim calcmode="lin" valueType="num">
                                      <p:cBhvr>
                                        <p:cTn id="48" dur="1000" fill="hold"/>
                                        <p:tgtEl>
                                          <p:spTgt spid="39"/>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fade">
                                      <p:cBhvr>
                                        <p:cTn id="61" dur="1000"/>
                                        <p:tgtEl>
                                          <p:spTgt spid="22"/>
                                        </p:tgtEl>
                                      </p:cBhvr>
                                    </p:animEffect>
                                    <p:anim calcmode="lin" valueType="num">
                                      <p:cBhvr>
                                        <p:cTn id="62" dur="1000" fill="hold"/>
                                        <p:tgtEl>
                                          <p:spTgt spid="22"/>
                                        </p:tgtEl>
                                        <p:attrNameLst>
                                          <p:attrName>ppt_x</p:attrName>
                                        </p:attrNameLst>
                                      </p:cBhvr>
                                      <p:tavLst>
                                        <p:tav tm="0">
                                          <p:val>
                                            <p:strVal val="#ppt_x"/>
                                          </p:val>
                                        </p:tav>
                                        <p:tav tm="100000">
                                          <p:val>
                                            <p:strVal val="#ppt_x"/>
                                          </p:val>
                                        </p:tav>
                                      </p:tavLst>
                                    </p:anim>
                                    <p:anim calcmode="lin" valueType="num">
                                      <p:cBhvr>
                                        <p:cTn id="63" dur="1000" fill="hold"/>
                                        <p:tgtEl>
                                          <p:spTgt spid="22"/>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fade">
                                      <p:cBhvr>
                                        <p:cTn id="66" dur="1000"/>
                                        <p:tgtEl>
                                          <p:spTgt spid="41"/>
                                        </p:tgtEl>
                                      </p:cBhvr>
                                    </p:animEffect>
                                    <p:anim calcmode="lin" valueType="num">
                                      <p:cBhvr>
                                        <p:cTn id="67" dur="1000" fill="hold"/>
                                        <p:tgtEl>
                                          <p:spTgt spid="41"/>
                                        </p:tgtEl>
                                        <p:attrNameLst>
                                          <p:attrName>ppt_x</p:attrName>
                                        </p:attrNameLst>
                                      </p:cBhvr>
                                      <p:tavLst>
                                        <p:tav tm="0">
                                          <p:val>
                                            <p:strVal val="#ppt_x"/>
                                          </p:val>
                                        </p:tav>
                                        <p:tav tm="100000">
                                          <p:val>
                                            <p:strVal val="#ppt_x"/>
                                          </p:val>
                                        </p:tav>
                                      </p:tavLst>
                                    </p:anim>
                                    <p:anim calcmode="lin" valueType="num">
                                      <p:cBhvr>
                                        <p:cTn id="68" dur="1000" fill="hold"/>
                                        <p:tgtEl>
                                          <p:spTgt spid="41"/>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fade">
                                      <p:cBhvr>
                                        <p:cTn id="71" dur="1000"/>
                                        <p:tgtEl>
                                          <p:spTgt spid="40"/>
                                        </p:tgtEl>
                                      </p:cBhvr>
                                    </p:animEffect>
                                    <p:anim calcmode="lin" valueType="num">
                                      <p:cBhvr>
                                        <p:cTn id="72" dur="1000" fill="hold"/>
                                        <p:tgtEl>
                                          <p:spTgt spid="40"/>
                                        </p:tgtEl>
                                        <p:attrNameLst>
                                          <p:attrName>ppt_x</p:attrName>
                                        </p:attrNameLst>
                                      </p:cBhvr>
                                      <p:tavLst>
                                        <p:tav tm="0">
                                          <p:val>
                                            <p:strVal val="#ppt_x"/>
                                          </p:val>
                                        </p:tav>
                                        <p:tav tm="100000">
                                          <p:val>
                                            <p:strVal val="#ppt_x"/>
                                          </p:val>
                                        </p:tav>
                                      </p:tavLst>
                                    </p:anim>
                                    <p:anim calcmode="lin" valueType="num">
                                      <p:cBhvr>
                                        <p:cTn id="7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nodeType="click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fade">
                                      <p:cBhvr>
                                        <p:cTn id="78" dur="1000"/>
                                        <p:tgtEl>
                                          <p:spTgt spid="10"/>
                                        </p:tgtEl>
                                      </p:cBhvr>
                                    </p:animEffect>
                                    <p:anim calcmode="lin" valueType="num">
                                      <p:cBhvr>
                                        <p:cTn id="79" dur="1000" fill="hold"/>
                                        <p:tgtEl>
                                          <p:spTgt spid="10"/>
                                        </p:tgtEl>
                                        <p:attrNameLst>
                                          <p:attrName>ppt_x</p:attrName>
                                        </p:attrNameLst>
                                      </p:cBhvr>
                                      <p:tavLst>
                                        <p:tav tm="0">
                                          <p:val>
                                            <p:strVal val="#ppt_x"/>
                                          </p:val>
                                        </p:tav>
                                        <p:tav tm="100000">
                                          <p:val>
                                            <p:strVal val="#ppt_x"/>
                                          </p:val>
                                        </p:tav>
                                      </p:tavLst>
                                    </p:anim>
                                    <p:anim calcmode="lin" valueType="num">
                                      <p:cBhvr>
                                        <p:cTn id="80" dur="1000" fill="hold"/>
                                        <p:tgtEl>
                                          <p:spTgt spid="10"/>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fade">
                                      <p:cBhvr>
                                        <p:cTn id="83" dur="1000"/>
                                        <p:tgtEl>
                                          <p:spTgt spid="11"/>
                                        </p:tgtEl>
                                      </p:cBhvr>
                                    </p:animEffect>
                                    <p:anim calcmode="lin" valueType="num">
                                      <p:cBhvr>
                                        <p:cTn id="84" dur="1000" fill="hold"/>
                                        <p:tgtEl>
                                          <p:spTgt spid="11"/>
                                        </p:tgtEl>
                                        <p:attrNameLst>
                                          <p:attrName>ppt_x</p:attrName>
                                        </p:attrNameLst>
                                      </p:cBhvr>
                                      <p:tavLst>
                                        <p:tav tm="0">
                                          <p:val>
                                            <p:strVal val="#ppt_x"/>
                                          </p:val>
                                        </p:tav>
                                        <p:tav tm="100000">
                                          <p:val>
                                            <p:strVal val="#ppt_x"/>
                                          </p:val>
                                        </p:tav>
                                      </p:tavLst>
                                    </p:anim>
                                    <p:anim calcmode="lin" valueType="num">
                                      <p:cBhvr>
                                        <p:cTn id="85" dur="1000" fill="hold"/>
                                        <p:tgtEl>
                                          <p:spTgt spid="1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43"/>
                                        </p:tgtEl>
                                        <p:attrNameLst>
                                          <p:attrName>style.visibility</p:attrName>
                                        </p:attrNameLst>
                                      </p:cBhvr>
                                      <p:to>
                                        <p:strVal val="visible"/>
                                      </p:to>
                                    </p:set>
                                    <p:animEffect transition="in" filter="fade">
                                      <p:cBhvr>
                                        <p:cTn id="88" dur="1000"/>
                                        <p:tgtEl>
                                          <p:spTgt spid="43"/>
                                        </p:tgtEl>
                                      </p:cBhvr>
                                    </p:animEffect>
                                    <p:anim calcmode="lin" valueType="num">
                                      <p:cBhvr>
                                        <p:cTn id="89" dur="1000" fill="hold"/>
                                        <p:tgtEl>
                                          <p:spTgt spid="43"/>
                                        </p:tgtEl>
                                        <p:attrNameLst>
                                          <p:attrName>ppt_x</p:attrName>
                                        </p:attrNameLst>
                                      </p:cBhvr>
                                      <p:tavLst>
                                        <p:tav tm="0">
                                          <p:val>
                                            <p:strVal val="#ppt_x"/>
                                          </p:val>
                                        </p:tav>
                                        <p:tav tm="100000">
                                          <p:val>
                                            <p:strVal val="#ppt_x"/>
                                          </p:val>
                                        </p:tav>
                                      </p:tavLst>
                                    </p:anim>
                                    <p:anim calcmode="lin" valueType="num">
                                      <p:cBhvr>
                                        <p:cTn id="90" dur="1000" fill="hold"/>
                                        <p:tgtEl>
                                          <p:spTgt spid="43"/>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42"/>
                                        </p:tgtEl>
                                        <p:attrNameLst>
                                          <p:attrName>style.visibility</p:attrName>
                                        </p:attrNameLst>
                                      </p:cBhvr>
                                      <p:to>
                                        <p:strVal val="visible"/>
                                      </p:to>
                                    </p:set>
                                    <p:animEffect transition="in" filter="fade">
                                      <p:cBhvr>
                                        <p:cTn id="93" dur="1000"/>
                                        <p:tgtEl>
                                          <p:spTgt spid="42"/>
                                        </p:tgtEl>
                                      </p:cBhvr>
                                    </p:animEffect>
                                    <p:anim calcmode="lin" valueType="num">
                                      <p:cBhvr>
                                        <p:cTn id="94" dur="1000" fill="hold"/>
                                        <p:tgtEl>
                                          <p:spTgt spid="42"/>
                                        </p:tgtEl>
                                        <p:attrNameLst>
                                          <p:attrName>ppt_x</p:attrName>
                                        </p:attrNameLst>
                                      </p:cBhvr>
                                      <p:tavLst>
                                        <p:tav tm="0">
                                          <p:val>
                                            <p:strVal val="#ppt_x"/>
                                          </p:val>
                                        </p:tav>
                                        <p:tav tm="100000">
                                          <p:val>
                                            <p:strVal val="#ppt_x"/>
                                          </p:val>
                                        </p:tav>
                                      </p:tavLst>
                                    </p:anim>
                                    <p:anim calcmode="lin" valueType="num">
                                      <p:cBhvr>
                                        <p:cTn id="95" dur="1000" fill="hold"/>
                                        <p:tgtEl>
                                          <p:spTgt spid="42"/>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fade">
                                      <p:cBhvr>
                                        <p:cTn id="98" dur="1000"/>
                                        <p:tgtEl>
                                          <p:spTgt spid="45"/>
                                        </p:tgtEl>
                                      </p:cBhvr>
                                    </p:animEffect>
                                    <p:anim calcmode="lin" valueType="num">
                                      <p:cBhvr>
                                        <p:cTn id="99" dur="1000" fill="hold"/>
                                        <p:tgtEl>
                                          <p:spTgt spid="45"/>
                                        </p:tgtEl>
                                        <p:attrNameLst>
                                          <p:attrName>ppt_x</p:attrName>
                                        </p:attrNameLst>
                                      </p:cBhvr>
                                      <p:tavLst>
                                        <p:tav tm="0">
                                          <p:val>
                                            <p:strVal val="#ppt_x"/>
                                          </p:val>
                                        </p:tav>
                                        <p:tav tm="100000">
                                          <p:val>
                                            <p:strVal val="#ppt_x"/>
                                          </p:val>
                                        </p:tav>
                                      </p:tavLst>
                                    </p:anim>
                                    <p:anim calcmode="lin" valueType="num">
                                      <p:cBhvr>
                                        <p:cTn id="100" dur="1000" fill="hold"/>
                                        <p:tgtEl>
                                          <p:spTgt spid="45"/>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fade">
                                      <p:cBhvr>
                                        <p:cTn id="103" dur="1000"/>
                                        <p:tgtEl>
                                          <p:spTgt spid="44"/>
                                        </p:tgtEl>
                                      </p:cBhvr>
                                    </p:animEffect>
                                    <p:anim calcmode="lin" valueType="num">
                                      <p:cBhvr>
                                        <p:cTn id="104" dur="1000" fill="hold"/>
                                        <p:tgtEl>
                                          <p:spTgt spid="44"/>
                                        </p:tgtEl>
                                        <p:attrNameLst>
                                          <p:attrName>ppt_x</p:attrName>
                                        </p:attrNameLst>
                                      </p:cBhvr>
                                      <p:tavLst>
                                        <p:tav tm="0">
                                          <p:val>
                                            <p:strVal val="#ppt_x"/>
                                          </p:val>
                                        </p:tav>
                                        <p:tav tm="100000">
                                          <p:val>
                                            <p:strVal val="#ppt_x"/>
                                          </p:val>
                                        </p:tav>
                                      </p:tavLst>
                                    </p:anim>
                                    <p:anim calcmode="lin" valueType="num">
                                      <p:cBhvr>
                                        <p:cTn id="105" dur="1000" fill="hold"/>
                                        <p:tgtEl>
                                          <p:spTgt spid="44"/>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47"/>
                                        </p:tgtEl>
                                        <p:attrNameLst>
                                          <p:attrName>style.visibility</p:attrName>
                                        </p:attrNameLst>
                                      </p:cBhvr>
                                      <p:to>
                                        <p:strVal val="visible"/>
                                      </p:to>
                                    </p:set>
                                    <p:animEffect transition="in" filter="fade">
                                      <p:cBhvr>
                                        <p:cTn id="108" dur="1000"/>
                                        <p:tgtEl>
                                          <p:spTgt spid="47"/>
                                        </p:tgtEl>
                                      </p:cBhvr>
                                    </p:animEffect>
                                    <p:anim calcmode="lin" valueType="num">
                                      <p:cBhvr>
                                        <p:cTn id="109" dur="1000" fill="hold"/>
                                        <p:tgtEl>
                                          <p:spTgt spid="47"/>
                                        </p:tgtEl>
                                        <p:attrNameLst>
                                          <p:attrName>ppt_x</p:attrName>
                                        </p:attrNameLst>
                                      </p:cBhvr>
                                      <p:tavLst>
                                        <p:tav tm="0">
                                          <p:val>
                                            <p:strVal val="#ppt_x"/>
                                          </p:val>
                                        </p:tav>
                                        <p:tav tm="100000">
                                          <p:val>
                                            <p:strVal val="#ppt_x"/>
                                          </p:val>
                                        </p:tav>
                                      </p:tavLst>
                                    </p:anim>
                                    <p:anim calcmode="lin" valueType="num">
                                      <p:cBhvr>
                                        <p:cTn id="110" dur="1000" fill="hold"/>
                                        <p:tgtEl>
                                          <p:spTgt spid="47"/>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0"/>
                                  </p:stCondLst>
                                  <p:childTnLst>
                                    <p:set>
                                      <p:cBhvr>
                                        <p:cTn id="112" dur="1" fill="hold">
                                          <p:stCondLst>
                                            <p:cond delay="0"/>
                                          </p:stCondLst>
                                        </p:cTn>
                                        <p:tgtEl>
                                          <p:spTgt spid="46"/>
                                        </p:tgtEl>
                                        <p:attrNameLst>
                                          <p:attrName>style.visibility</p:attrName>
                                        </p:attrNameLst>
                                      </p:cBhvr>
                                      <p:to>
                                        <p:strVal val="visible"/>
                                      </p:to>
                                    </p:set>
                                    <p:animEffect transition="in" filter="fade">
                                      <p:cBhvr>
                                        <p:cTn id="113" dur="1000"/>
                                        <p:tgtEl>
                                          <p:spTgt spid="46"/>
                                        </p:tgtEl>
                                      </p:cBhvr>
                                    </p:animEffect>
                                    <p:anim calcmode="lin" valueType="num">
                                      <p:cBhvr>
                                        <p:cTn id="114" dur="1000" fill="hold"/>
                                        <p:tgtEl>
                                          <p:spTgt spid="46"/>
                                        </p:tgtEl>
                                        <p:attrNameLst>
                                          <p:attrName>ppt_x</p:attrName>
                                        </p:attrNameLst>
                                      </p:cBhvr>
                                      <p:tavLst>
                                        <p:tav tm="0">
                                          <p:val>
                                            <p:strVal val="#ppt_x"/>
                                          </p:val>
                                        </p:tav>
                                        <p:tav tm="100000">
                                          <p:val>
                                            <p:strVal val="#ppt_x"/>
                                          </p:val>
                                        </p:tav>
                                      </p:tavLst>
                                    </p:anim>
                                    <p:anim calcmode="lin" valueType="num">
                                      <p:cBhvr>
                                        <p:cTn id="115"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42" presetClass="entr" presetSubtype="0" fill="hold" grpId="0" nodeType="clickEffect">
                                  <p:stCondLst>
                                    <p:cond delay="0"/>
                                  </p:stCondLst>
                                  <p:childTnLst>
                                    <p:set>
                                      <p:cBhvr>
                                        <p:cTn id="119" dur="1" fill="hold">
                                          <p:stCondLst>
                                            <p:cond delay="0"/>
                                          </p:stCondLst>
                                        </p:cTn>
                                        <p:tgtEl>
                                          <p:spTgt spid="49"/>
                                        </p:tgtEl>
                                        <p:attrNameLst>
                                          <p:attrName>style.visibility</p:attrName>
                                        </p:attrNameLst>
                                      </p:cBhvr>
                                      <p:to>
                                        <p:strVal val="visible"/>
                                      </p:to>
                                    </p:set>
                                    <p:animEffect transition="in" filter="fade">
                                      <p:cBhvr>
                                        <p:cTn id="120" dur="1000"/>
                                        <p:tgtEl>
                                          <p:spTgt spid="49"/>
                                        </p:tgtEl>
                                      </p:cBhvr>
                                    </p:animEffect>
                                    <p:anim calcmode="lin" valueType="num">
                                      <p:cBhvr>
                                        <p:cTn id="121" dur="1000" fill="hold"/>
                                        <p:tgtEl>
                                          <p:spTgt spid="49"/>
                                        </p:tgtEl>
                                        <p:attrNameLst>
                                          <p:attrName>ppt_x</p:attrName>
                                        </p:attrNameLst>
                                      </p:cBhvr>
                                      <p:tavLst>
                                        <p:tav tm="0">
                                          <p:val>
                                            <p:strVal val="#ppt_x"/>
                                          </p:val>
                                        </p:tav>
                                        <p:tav tm="100000">
                                          <p:val>
                                            <p:strVal val="#ppt_x"/>
                                          </p:val>
                                        </p:tav>
                                      </p:tavLst>
                                    </p:anim>
                                    <p:anim calcmode="lin" valueType="num">
                                      <p:cBhvr>
                                        <p:cTn id="122" dur="1000" fill="hold"/>
                                        <p:tgtEl>
                                          <p:spTgt spid="49"/>
                                        </p:tgtEl>
                                        <p:attrNameLst>
                                          <p:attrName>ppt_y</p:attrName>
                                        </p:attrNameLst>
                                      </p:cBhvr>
                                      <p:tavLst>
                                        <p:tav tm="0">
                                          <p:val>
                                            <p:strVal val="#ppt_y+.1"/>
                                          </p:val>
                                        </p:tav>
                                        <p:tav tm="100000">
                                          <p:val>
                                            <p:strVal val="#ppt_y"/>
                                          </p:val>
                                        </p:tav>
                                      </p:tavLst>
                                    </p:anim>
                                  </p:childTnLst>
                                </p:cTn>
                              </p:par>
                              <p:par>
                                <p:cTn id="123" presetID="42" presetClass="entr" presetSubtype="0" fill="hold" nodeType="withEffect">
                                  <p:stCondLst>
                                    <p:cond delay="0"/>
                                  </p:stCondLst>
                                  <p:childTnLst>
                                    <p:set>
                                      <p:cBhvr>
                                        <p:cTn id="124" dur="1" fill="hold">
                                          <p:stCondLst>
                                            <p:cond delay="0"/>
                                          </p:stCondLst>
                                        </p:cTn>
                                        <p:tgtEl>
                                          <p:spTgt spid="48"/>
                                        </p:tgtEl>
                                        <p:attrNameLst>
                                          <p:attrName>style.visibility</p:attrName>
                                        </p:attrNameLst>
                                      </p:cBhvr>
                                      <p:to>
                                        <p:strVal val="visible"/>
                                      </p:to>
                                    </p:set>
                                    <p:animEffect transition="in" filter="fade">
                                      <p:cBhvr>
                                        <p:cTn id="125" dur="1000"/>
                                        <p:tgtEl>
                                          <p:spTgt spid="48"/>
                                        </p:tgtEl>
                                      </p:cBhvr>
                                    </p:animEffect>
                                    <p:anim calcmode="lin" valueType="num">
                                      <p:cBhvr>
                                        <p:cTn id="126" dur="1000" fill="hold"/>
                                        <p:tgtEl>
                                          <p:spTgt spid="48"/>
                                        </p:tgtEl>
                                        <p:attrNameLst>
                                          <p:attrName>ppt_x</p:attrName>
                                        </p:attrNameLst>
                                      </p:cBhvr>
                                      <p:tavLst>
                                        <p:tav tm="0">
                                          <p:val>
                                            <p:strVal val="#ppt_x"/>
                                          </p:val>
                                        </p:tav>
                                        <p:tav tm="100000">
                                          <p:val>
                                            <p:strVal val="#ppt_x"/>
                                          </p:val>
                                        </p:tav>
                                      </p:tavLst>
                                    </p:anim>
                                    <p:anim calcmode="lin" valueType="num">
                                      <p:cBhvr>
                                        <p:cTn id="127" dur="1000" fill="hold"/>
                                        <p:tgtEl>
                                          <p:spTgt spid="48"/>
                                        </p:tgtEl>
                                        <p:attrNameLst>
                                          <p:attrName>ppt_y</p:attrName>
                                        </p:attrNameLst>
                                      </p:cBhvr>
                                      <p:tavLst>
                                        <p:tav tm="0">
                                          <p:val>
                                            <p:strVal val="#ppt_y+.1"/>
                                          </p:val>
                                        </p:tav>
                                        <p:tav tm="100000">
                                          <p:val>
                                            <p:strVal val="#ppt_y"/>
                                          </p:val>
                                        </p:tav>
                                      </p:tavLst>
                                    </p:anim>
                                  </p:childTnLst>
                                </p:cTn>
                              </p:par>
                              <p:par>
                                <p:cTn id="128" presetID="42" presetClass="entr" presetSubtype="0" fill="hold" nodeType="withEffect">
                                  <p:stCondLst>
                                    <p:cond delay="0"/>
                                  </p:stCondLst>
                                  <p:childTnLst>
                                    <p:set>
                                      <p:cBhvr>
                                        <p:cTn id="129" dur="1" fill="hold">
                                          <p:stCondLst>
                                            <p:cond delay="0"/>
                                          </p:stCondLst>
                                        </p:cTn>
                                        <p:tgtEl>
                                          <p:spTgt spid="7"/>
                                        </p:tgtEl>
                                        <p:attrNameLst>
                                          <p:attrName>style.visibility</p:attrName>
                                        </p:attrNameLst>
                                      </p:cBhvr>
                                      <p:to>
                                        <p:strVal val="visible"/>
                                      </p:to>
                                    </p:set>
                                    <p:animEffect transition="in" filter="fade">
                                      <p:cBhvr>
                                        <p:cTn id="130" dur="1000"/>
                                        <p:tgtEl>
                                          <p:spTgt spid="7"/>
                                        </p:tgtEl>
                                      </p:cBhvr>
                                    </p:animEffect>
                                    <p:anim calcmode="lin" valueType="num">
                                      <p:cBhvr>
                                        <p:cTn id="131" dur="1000" fill="hold"/>
                                        <p:tgtEl>
                                          <p:spTgt spid="7"/>
                                        </p:tgtEl>
                                        <p:attrNameLst>
                                          <p:attrName>ppt_x</p:attrName>
                                        </p:attrNameLst>
                                      </p:cBhvr>
                                      <p:tavLst>
                                        <p:tav tm="0">
                                          <p:val>
                                            <p:strVal val="#ppt_x"/>
                                          </p:val>
                                        </p:tav>
                                        <p:tav tm="100000">
                                          <p:val>
                                            <p:strVal val="#ppt_x"/>
                                          </p:val>
                                        </p:tav>
                                      </p:tavLst>
                                    </p:anim>
                                    <p:anim calcmode="lin" valueType="num">
                                      <p:cBhvr>
                                        <p:cTn id="132" dur="1000" fill="hold"/>
                                        <p:tgtEl>
                                          <p:spTgt spid="7"/>
                                        </p:tgtEl>
                                        <p:attrNameLst>
                                          <p:attrName>ppt_y</p:attrName>
                                        </p:attrNameLst>
                                      </p:cBhvr>
                                      <p:tavLst>
                                        <p:tav tm="0">
                                          <p:val>
                                            <p:strVal val="#ppt_y+.1"/>
                                          </p:val>
                                        </p:tav>
                                        <p:tav tm="100000">
                                          <p:val>
                                            <p:strVal val="#ppt_y"/>
                                          </p:val>
                                        </p:tav>
                                      </p:tavLst>
                                    </p:anim>
                                  </p:childTnLst>
                                </p:cTn>
                              </p:par>
                              <p:par>
                                <p:cTn id="133" presetID="42" presetClass="entr" presetSubtype="0" fill="hold" nodeType="withEffect">
                                  <p:stCondLst>
                                    <p:cond delay="0"/>
                                  </p:stCondLst>
                                  <p:childTnLst>
                                    <p:set>
                                      <p:cBhvr>
                                        <p:cTn id="134" dur="1" fill="hold">
                                          <p:stCondLst>
                                            <p:cond delay="0"/>
                                          </p:stCondLst>
                                        </p:cTn>
                                        <p:tgtEl>
                                          <p:spTgt spid="50"/>
                                        </p:tgtEl>
                                        <p:attrNameLst>
                                          <p:attrName>style.visibility</p:attrName>
                                        </p:attrNameLst>
                                      </p:cBhvr>
                                      <p:to>
                                        <p:strVal val="visible"/>
                                      </p:to>
                                    </p:set>
                                    <p:animEffect transition="in" filter="fade">
                                      <p:cBhvr>
                                        <p:cTn id="135" dur="1000"/>
                                        <p:tgtEl>
                                          <p:spTgt spid="50"/>
                                        </p:tgtEl>
                                      </p:cBhvr>
                                    </p:animEffect>
                                    <p:anim calcmode="lin" valueType="num">
                                      <p:cBhvr>
                                        <p:cTn id="136" dur="1000" fill="hold"/>
                                        <p:tgtEl>
                                          <p:spTgt spid="50"/>
                                        </p:tgtEl>
                                        <p:attrNameLst>
                                          <p:attrName>ppt_x</p:attrName>
                                        </p:attrNameLst>
                                      </p:cBhvr>
                                      <p:tavLst>
                                        <p:tav tm="0">
                                          <p:val>
                                            <p:strVal val="#ppt_x"/>
                                          </p:val>
                                        </p:tav>
                                        <p:tav tm="100000">
                                          <p:val>
                                            <p:strVal val="#ppt_x"/>
                                          </p:val>
                                        </p:tav>
                                      </p:tavLst>
                                    </p:anim>
                                    <p:anim calcmode="lin" valueType="num">
                                      <p:cBhvr>
                                        <p:cTn id="137" dur="1000" fill="hold"/>
                                        <p:tgtEl>
                                          <p:spTgt spid="50"/>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1000"/>
                                        <p:tgtEl>
                                          <p:spTgt spid="51"/>
                                        </p:tgtEl>
                                      </p:cBhvr>
                                    </p:animEffect>
                                    <p:anim calcmode="lin" valueType="num">
                                      <p:cBhvr>
                                        <p:cTn id="141" dur="1000" fill="hold"/>
                                        <p:tgtEl>
                                          <p:spTgt spid="51"/>
                                        </p:tgtEl>
                                        <p:attrNameLst>
                                          <p:attrName>ppt_x</p:attrName>
                                        </p:attrNameLst>
                                      </p:cBhvr>
                                      <p:tavLst>
                                        <p:tav tm="0">
                                          <p:val>
                                            <p:strVal val="#ppt_x"/>
                                          </p:val>
                                        </p:tav>
                                        <p:tav tm="100000">
                                          <p:val>
                                            <p:strVal val="#ppt_x"/>
                                          </p:val>
                                        </p:tav>
                                      </p:tavLst>
                                    </p:anim>
                                    <p:anim calcmode="lin" valueType="num">
                                      <p:cBhvr>
                                        <p:cTn id="14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nodeType="clickEffect">
                                  <p:stCondLst>
                                    <p:cond delay="0"/>
                                  </p:stCondLst>
                                  <p:childTnLst>
                                    <p:set>
                                      <p:cBhvr>
                                        <p:cTn id="146" dur="1" fill="hold">
                                          <p:stCondLst>
                                            <p:cond delay="0"/>
                                          </p:stCondLst>
                                        </p:cTn>
                                        <p:tgtEl>
                                          <p:spTgt spid="24">
                                            <p:txEl>
                                              <p:pRg st="0" end="0"/>
                                            </p:txEl>
                                          </p:spTgt>
                                        </p:tgtEl>
                                        <p:attrNameLst>
                                          <p:attrName>style.visibility</p:attrName>
                                        </p:attrNameLst>
                                      </p:cBhvr>
                                      <p:to>
                                        <p:strVal val="visible"/>
                                      </p:to>
                                    </p:set>
                                    <p:animEffect transition="in" filter="fade">
                                      <p:cBhvr>
                                        <p:cTn id="147" dur="1000"/>
                                        <p:tgtEl>
                                          <p:spTgt spid="24">
                                            <p:txEl>
                                              <p:pRg st="0" end="0"/>
                                            </p:txEl>
                                          </p:spTgt>
                                        </p:tgtEl>
                                      </p:cBhvr>
                                    </p:animEffect>
                                    <p:anim calcmode="lin" valueType="num">
                                      <p:cBhvr>
                                        <p:cTn id="14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149" dur="1000" fill="hold"/>
                                        <p:tgtEl>
                                          <p:spTgt spid="24">
                                            <p:txEl>
                                              <p:pRg st="0" end="0"/>
                                            </p:txEl>
                                          </p:spTgt>
                                        </p:tgtEl>
                                        <p:attrNameLst>
                                          <p:attrName>ppt_y</p:attrName>
                                        </p:attrNameLst>
                                      </p:cBhvr>
                                      <p:tavLst>
                                        <p:tav tm="0">
                                          <p:val>
                                            <p:strVal val="#ppt_y+.1"/>
                                          </p:val>
                                        </p:tav>
                                        <p:tav tm="100000">
                                          <p:val>
                                            <p:strVal val="#ppt_y"/>
                                          </p:val>
                                        </p:tav>
                                      </p:tavLst>
                                    </p:anim>
                                  </p:childTnLst>
                                </p:cTn>
                              </p:par>
                              <p:par>
                                <p:cTn id="150" presetID="42" presetClass="entr" presetSubtype="0" fill="hold" nodeType="withEffect">
                                  <p:stCondLst>
                                    <p:cond delay="0"/>
                                  </p:stCondLst>
                                  <p:childTnLst>
                                    <p:set>
                                      <p:cBhvr>
                                        <p:cTn id="151" dur="1" fill="hold">
                                          <p:stCondLst>
                                            <p:cond delay="0"/>
                                          </p:stCondLst>
                                        </p:cTn>
                                        <p:tgtEl>
                                          <p:spTgt spid="24">
                                            <p:txEl>
                                              <p:pRg st="1" end="1"/>
                                            </p:txEl>
                                          </p:spTgt>
                                        </p:tgtEl>
                                        <p:attrNameLst>
                                          <p:attrName>style.visibility</p:attrName>
                                        </p:attrNameLst>
                                      </p:cBhvr>
                                      <p:to>
                                        <p:strVal val="visible"/>
                                      </p:to>
                                    </p:set>
                                    <p:animEffect transition="in" filter="fade">
                                      <p:cBhvr>
                                        <p:cTn id="152" dur="1000"/>
                                        <p:tgtEl>
                                          <p:spTgt spid="24">
                                            <p:txEl>
                                              <p:pRg st="1" end="1"/>
                                            </p:txEl>
                                          </p:spTgt>
                                        </p:tgtEl>
                                      </p:cBhvr>
                                    </p:animEffect>
                                    <p:anim calcmode="lin" valueType="num">
                                      <p:cBhvr>
                                        <p:cTn id="153"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154" dur="1000" fill="hold"/>
                                        <p:tgtEl>
                                          <p:spTgt spid="24">
                                            <p:txEl>
                                              <p:pRg st="1" end="1"/>
                                            </p:txEl>
                                          </p:spTgt>
                                        </p:tgtEl>
                                        <p:attrNameLst>
                                          <p:attrName>ppt_y</p:attrName>
                                        </p:attrNameLst>
                                      </p:cBhvr>
                                      <p:tavLst>
                                        <p:tav tm="0">
                                          <p:val>
                                            <p:strVal val="#ppt_y+.1"/>
                                          </p:val>
                                        </p:tav>
                                        <p:tav tm="100000">
                                          <p:val>
                                            <p:strVal val="#ppt_y"/>
                                          </p:val>
                                        </p:tav>
                                      </p:tavLst>
                                    </p:anim>
                                  </p:childTnLst>
                                </p:cTn>
                              </p:par>
                              <p:par>
                                <p:cTn id="155" presetID="42" presetClass="entr" presetSubtype="0" fill="hold" nodeType="withEffect">
                                  <p:stCondLst>
                                    <p:cond delay="0"/>
                                  </p:stCondLst>
                                  <p:childTnLst>
                                    <p:set>
                                      <p:cBhvr>
                                        <p:cTn id="156" dur="1" fill="hold">
                                          <p:stCondLst>
                                            <p:cond delay="0"/>
                                          </p:stCondLst>
                                        </p:cTn>
                                        <p:tgtEl>
                                          <p:spTgt spid="24">
                                            <p:txEl>
                                              <p:pRg st="2" end="2"/>
                                            </p:txEl>
                                          </p:spTgt>
                                        </p:tgtEl>
                                        <p:attrNameLst>
                                          <p:attrName>style.visibility</p:attrName>
                                        </p:attrNameLst>
                                      </p:cBhvr>
                                      <p:to>
                                        <p:strVal val="visible"/>
                                      </p:to>
                                    </p:set>
                                    <p:animEffect transition="in" filter="fade">
                                      <p:cBhvr>
                                        <p:cTn id="157" dur="1000"/>
                                        <p:tgtEl>
                                          <p:spTgt spid="24">
                                            <p:txEl>
                                              <p:pRg st="2" end="2"/>
                                            </p:txEl>
                                          </p:spTgt>
                                        </p:tgtEl>
                                      </p:cBhvr>
                                    </p:animEffect>
                                    <p:anim calcmode="lin" valueType="num">
                                      <p:cBhvr>
                                        <p:cTn id="158"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159" dur="1000" fill="hold"/>
                                        <p:tgtEl>
                                          <p:spTgt spid="24">
                                            <p:txEl>
                                              <p:pRg st="2" end="2"/>
                                            </p:txEl>
                                          </p:spTgt>
                                        </p:tgtEl>
                                        <p:attrNameLst>
                                          <p:attrName>ppt_y</p:attrName>
                                        </p:attrNameLst>
                                      </p:cBhvr>
                                      <p:tavLst>
                                        <p:tav tm="0">
                                          <p:val>
                                            <p:strVal val="#ppt_y+.1"/>
                                          </p:val>
                                        </p:tav>
                                        <p:tav tm="100000">
                                          <p:val>
                                            <p:strVal val="#ppt_y"/>
                                          </p:val>
                                        </p:tav>
                                      </p:tavLst>
                                    </p:anim>
                                  </p:childTnLst>
                                </p:cTn>
                              </p:par>
                              <p:par>
                                <p:cTn id="160" presetID="42" presetClass="entr" presetSubtype="0" fill="hold" nodeType="withEffect">
                                  <p:stCondLst>
                                    <p:cond delay="0"/>
                                  </p:stCondLst>
                                  <p:childTnLst>
                                    <p:set>
                                      <p:cBhvr>
                                        <p:cTn id="161" dur="1" fill="hold">
                                          <p:stCondLst>
                                            <p:cond delay="0"/>
                                          </p:stCondLst>
                                        </p:cTn>
                                        <p:tgtEl>
                                          <p:spTgt spid="24">
                                            <p:txEl>
                                              <p:pRg st="3" end="3"/>
                                            </p:txEl>
                                          </p:spTgt>
                                        </p:tgtEl>
                                        <p:attrNameLst>
                                          <p:attrName>style.visibility</p:attrName>
                                        </p:attrNameLst>
                                      </p:cBhvr>
                                      <p:to>
                                        <p:strVal val="visible"/>
                                      </p:to>
                                    </p:set>
                                    <p:animEffect transition="in" filter="fade">
                                      <p:cBhvr>
                                        <p:cTn id="162" dur="1000"/>
                                        <p:tgtEl>
                                          <p:spTgt spid="24">
                                            <p:txEl>
                                              <p:pRg st="3" end="3"/>
                                            </p:txEl>
                                          </p:spTgt>
                                        </p:tgtEl>
                                      </p:cBhvr>
                                    </p:animEffect>
                                    <p:anim calcmode="lin" valueType="num">
                                      <p:cBhvr>
                                        <p:cTn id="163"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164" dur="1000" fill="hold"/>
                                        <p:tgtEl>
                                          <p:spTgt spid="24">
                                            <p:txEl>
                                              <p:pRg st="3" end="3"/>
                                            </p:txEl>
                                          </p:spTgt>
                                        </p:tgtEl>
                                        <p:attrNameLst>
                                          <p:attrName>ppt_y</p:attrName>
                                        </p:attrNameLst>
                                      </p:cBhvr>
                                      <p:tavLst>
                                        <p:tav tm="0">
                                          <p:val>
                                            <p:strVal val="#ppt_y+.1"/>
                                          </p:val>
                                        </p:tav>
                                        <p:tav tm="100000">
                                          <p:val>
                                            <p:strVal val="#ppt_y"/>
                                          </p:val>
                                        </p:tav>
                                      </p:tavLst>
                                    </p:anim>
                                  </p:childTnLst>
                                </p:cTn>
                              </p:par>
                              <p:par>
                                <p:cTn id="165" presetID="42" presetClass="entr" presetSubtype="0" fill="hold" nodeType="withEffect">
                                  <p:stCondLst>
                                    <p:cond delay="0"/>
                                  </p:stCondLst>
                                  <p:childTnLst>
                                    <p:set>
                                      <p:cBhvr>
                                        <p:cTn id="166" dur="1" fill="hold">
                                          <p:stCondLst>
                                            <p:cond delay="0"/>
                                          </p:stCondLst>
                                        </p:cTn>
                                        <p:tgtEl>
                                          <p:spTgt spid="24">
                                            <p:txEl>
                                              <p:pRg st="4" end="4"/>
                                            </p:txEl>
                                          </p:spTgt>
                                        </p:tgtEl>
                                        <p:attrNameLst>
                                          <p:attrName>style.visibility</p:attrName>
                                        </p:attrNameLst>
                                      </p:cBhvr>
                                      <p:to>
                                        <p:strVal val="visible"/>
                                      </p:to>
                                    </p:set>
                                    <p:animEffect transition="in" filter="fade">
                                      <p:cBhvr>
                                        <p:cTn id="167" dur="1000"/>
                                        <p:tgtEl>
                                          <p:spTgt spid="24">
                                            <p:txEl>
                                              <p:pRg st="4" end="4"/>
                                            </p:txEl>
                                          </p:spTgt>
                                        </p:tgtEl>
                                      </p:cBhvr>
                                    </p:animEffect>
                                    <p:anim calcmode="lin" valueType="num">
                                      <p:cBhvr>
                                        <p:cTn id="168"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69"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1" presetClass="entr" presetSubtype="0" fill="hold" nodeType="clickEffect">
                                  <p:stCondLst>
                                    <p:cond delay="0"/>
                                  </p:stCondLst>
                                  <p:childTnLst>
                                    <p:set>
                                      <p:cBhvr>
                                        <p:cTn id="173" dur="1" fill="hold">
                                          <p:stCondLst>
                                            <p:cond delay="0"/>
                                          </p:stCondLst>
                                        </p:cTn>
                                        <p:tgtEl>
                                          <p:spTgt spid="34"/>
                                        </p:tgtEl>
                                        <p:attrNameLst>
                                          <p:attrName>style.visibility</p:attrName>
                                        </p:attrNameLst>
                                      </p:cBhvr>
                                      <p:to>
                                        <p:strVal val="visible"/>
                                      </p:to>
                                    </p:set>
                                  </p:childTnLst>
                                </p:cTn>
                              </p:par>
                            </p:childTnLst>
                          </p:cTn>
                        </p:par>
                      </p:childTnLst>
                    </p:cTn>
                  </p:par>
                  <p:par>
                    <p:cTn id="174" fill="hold">
                      <p:stCondLst>
                        <p:cond delay="indefinite"/>
                      </p:stCondLst>
                      <p:childTnLst>
                        <p:par>
                          <p:cTn id="175" fill="hold">
                            <p:stCondLst>
                              <p:cond delay="0"/>
                            </p:stCondLst>
                            <p:childTnLst>
                              <p:par>
                                <p:cTn id="176" presetID="1" presetClass="entr" presetSubtype="0" fill="hold" grpId="0" nodeType="clickEffect">
                                  <p:stCondLst>
                                    <p:cond delay="0"/>
                                  </p:stCondLst>
                                  <p:childTnLst>
                                    <p:set>
                                      <p:cBhvr>
                                        <p:cTn id="177"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6" grpId="0" animBg="1"/>
      <p:bldP spid="39" grpId="0" animBg="1"/>
      <p:bldP spid="41" grpId="0" animBg="1"/>
      <p:bldP spid="43" grpId="0" animBg="1"/>
      <p:bldP spid="45" grpId="0" animBg="1"/>
      <p:bldP spid="47" grpId="0" animBg="1"/>
      <p:bldP spid="49" grpId="0" animBg="1"/>
      <p:bldP spid="51"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0446313E-4566-4C0C-9BD2-69A09431D530}"/>
              </a:ext>
            </a:extLst>
          </p:cNvPr>
          <p:cNvSpPr txBox="1">
            <a:spLocks/>
          </p:cNvSpPr>
          <p:nvPr/>
        </p:nvSpPr>
        <p:spPr>
          <a:xfrm>
            <a:off x="838200" y="346271"/>
            <a:ext cx="10515600" cy="7714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t>Mapping Cardinalities</a:t>
            </a:r>
          </a:p>
        </p:txBody>
      </p:sp>
      <p:sp>
        <p:nvSpPr>
          <p:cNvPr id="19" name="Footer Placeholder 4">
            <a:extLst>
              <a:ext uri="{FF2B5EF4-FFF2-40B4-BE49-F238E27FC236}">
                <a16:creationId xmlns:a16="http://schemas.microsoft.com/office/drawing/2014/main" id="{85CF57DB-5C4D-4750-A89C-8B1CCF7206AF}"/>
              </a:ext>
            </a:extLst>
          </p:cNvPr>
          <p:cNvSpPr txBox="1">
            <a:spLocks/>
          </p:cNvSpPr>
          <p:nvPr/>
        </p:nvSpPr>
        <p:spPr>
          <a:xfrm>
            <a:off x="0" y="90377"/>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20" name="TextBox 19">
            <a:extLst>
              <a:ext uri="{FF2B5EF4-FFF2-40B4-BE49-F238E27FC236}">
                <a16:creationId xmlns:a16="http://schemas.microsoft.com/office/drawing/2014/main" id="{FA50D092-18AC-48DB-82D6-93DC4750C933}"/>
              </a:ext>
            </a:extLst>
          </p:cNvPr>
          <p:cNvSpPr txBox="1"/>
          <p:nvPr/>
        </p:nvSpPr>
        <p:spPr>
          <a:xfrm>
            <a:off x="2877533" y="6396335"/>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
        <p:nvSpPr>
          <p:cNvPr id="21" name="Content Placeholder 2">
            <a:extLst>
              <a:ext uri="{FF2B5EF4-FFF2-40B4-BE49-F238E27FC236}">
                <a16:creationId xmlns:a16="http://schemas.microsoft.com/office/drawing/2014/main" id="{3B81F761-91C1-49F0-9C2E-5E4AA004BCEC}"/>
              </a:ext>
            </a:extLst>
          </p:cNvPr>
          <p:cNvSpPr>
            <a:spLocks noGrp="1"/>
          </p:cNvSpPr>
          <p:nvPr>
            <p:ph idx="1"/>
          </p:nvPr>
        </p:nvSpPr>
        <p:spPr>
          <a:xfrm>
            <a:off x="447140" y="1117754"/>
            <a:ext cx="5762571" cy="5278581"/>
          </a:xfrm>
        </p:spPr>
        <p:txBody>
          <a:bodyPr>
            <a:normAutofit/>
          </a:bodyPr>
          <a:lstStyle/>
          <a:p>
            <a:r>
              <a:rPr lang="en-US" sz="2000" dirty="0"/>
              <a:t>Mapping cardinalities, or cardinality ratios, express the number of entities to which another entity can be associated via a relationship set. </a:t>
            </a:r>
          </a:p>
          <a:p>
            <a:r>
              <a:rPr lang="en-US" sz="2000" dirty="0"/>
              <a:t>For a binary relationship set R between entity sets A and B, the mapping cardinality must be one of the following: </a:t>
            </a:r>
          </a:p>
          <a:p>
            <a:pPr lvl="1"/>
            <a:r>
              <a:rPr lang="en-US" sz="1600" dirty="0"/>
              <a:t>One-to-one. An entity in A is associated with at most one entity in B, and an entity in B is associated with at most one entity in A. </a:t>
            </a:r>
          </a:p>
          <a:p>
            <a:pPr lvl="1"/>
            <a:r>
              <a:rPr lang="en-US" sz="1600" dirty="0"/>
              <a:t>One-to-many. An entity in A is associated with any number (zero or more) of entities in B. An entity in B, however, can be associated with at most one entity in A </a:t>
            </a:r>
          </a:p>
          <a:p>
            <a:pPr lvl="1"/>
            <a:r>
              <a:rPr lang="en-US" sz="1600" dirty="0"/>
              <a:t>Many-to-many. An entity in A is associated with any number (zero or more) of entities in B, and an entity in B is associated with any number (zero or more) of entities in A.     </a:t>
            </a:r>
          </a:p>
          <a:p>
            <a:pPr lvl="1"/>
            <a:r>
              <a:rPr lang="en-US" sz="1600" dirty="0"/>
              <a:t>Many-to-one. An entity in A is associated with at most one entity in B. An entity in B, however, can be associated with any number (zero or more) of entities in A </a:t>
            </a:r>
          </a:p>
        </p:txBody>
      </p:sp>
      <p:pic>
        <p:nvPicPr>
          <p:cNvPr id="2" name="Picture 1">
            <a:extLst>
              <a:ext uri="{FF2B5EF4-FFF2-40B4-BE49-F238E27FC236}">
                <a16:creationId xmlns:a16="http://schemas.microsoft.com/office/drawing/2014/main" id="{4CCCCE95-E180-4E8C-8B27-276F32BA2D93}"/>
              </a:ext>
            </a:extLst>
          </p:cNvPr>
          <p:cNvPicPr>
            <a:picLocks noChangeAspect="1"/>
          </p:cNvPicPr>
          <p:nvPr/>
        </p:nvPicPr>
        <p:blipFill>
          <a:blip r:embed="rId2"/>
          <a:stretch>
            <a:fillRect/>
          </a:stretch>
        </p:blipFill>
        <p:spPr>
          <a:xfrm>
            <a:off x="6209711" y="467123"/>
            <a:ext cx="2762250" cy="2324100"/>
          </a:xfrm>
          <a:prstGeom prst="rect">
            <a:avLst/>
          </a:prstGeom>
        </p:spPr>
      </p:pic>
      <p:pic>
        <p:nvPicPr>
          <p:cNvPr id="3" name="Picture 2">
            <a:extLst>
              <a:ext uri="{FF2B5EF4-FFF2-40B4-BE49-F238E27FC236}">
                <a16:creationId xmlns:a16="http://schemas.microsoft.com/office/drawing/2014/main" id="{04CF13BC-6058-472A-8F04-CAFC39CD9EB3}"/>
              </a:ext>
            </a:extLst>
          </p:cNvPr>
          <p:cNvPicPr>
            <a:picLocks noChangeAspect="1"/>
          </p:cNvPicPr>
          <p:nvPr/>
        </p:nvPicPr>
        <p:blipFill>
          <a:blip r:embed="rId3"/>
          <a:stretch>
            <a:fillRect/>
          </a:stretch>
        </p:blipFill>
        <p:spPr>
          <a:xfrm>
            <a:off x="9557526" y="486173"/>
            <a:ext cx="2238375" cy="2305050"/>
          </a:xfrm>
          <a:prstGeom prst="rect">
            <a:avLst/>
          </a:prstGeom>
        </p:spPr>
      </p:pic>
      <p:pic>
        <p:nvPicPr>
          <p:cNvPr id="23" name="Picture 22">
            <a:extLst>
              <a:ext uri="{FF2B5EF4-FFF2-40B4-BE49-F238E27FC236}">
                <a16:creationId xmlns:a16="http://schemas.microsoft.com/office/drawing/2014/main" id="{DDA6A7D6-0DD0-4AF1-96BD-DB4FFB6975A1}"/>
              </a:ext>
            </a:extLst>
          </p:cNvPr>
          <p:cNvPicPr>
            <a:picLocks noChangeAspect="1"/>
          </p:cNvPicPr>
          <p:nvPr/>
        </p:nvPicPr>
        <p:blipFill>
          <a:blip r:embed="rId4"/>
          <a:stretch>
            <a:fillRect/>
          </a:stretch>
        </p:blipFill>
        <p:spPr>
          <a:xfrm>
            <a:off x="6596794" y="3355708"/>
            <a:ext cx="2257425" cy="2314575"/>
          </a:xfrm>
          <a:prstGeom prst="rect">
            <a:avLst/>
          </a:prstGeom>
        </p:spPr>
      </p:pic>
      <p:pic>
        <p:nvPicPr>
          <p:cNvPr id="24" name="Picture 23">
            <a:extLst>
              <a:ext uri="{FF2B5EF4-FFF2-40B4-BE49-F238E27FC236}">
                <a16:creationId xmlns:a16="http://schemas.microsoft.com/office/drawing/2014/main" id="{B5489AAE-D0C6-47DD-A7C7-44A9FD41077A}"/>
              </a:ext>
            </a:extLst>
          </p:cNvPr>
          <p:cNvPicPr>
            <a:picLocks noChangeAspect="1"/>
          </p:cNvPicPr>
          <p:nvPr/>
        </p:nvPicPr>
        <p:blipFill>
          <a:blip r:embed="rId5"/>
          <a:stretch>
            <a:fillRect/>
          </a:stretch>
        </p:blipFill>
        <p:spPr>
          <a:xfrm>
            <a:off x="9261232" y="3355708"/>
            <a:ext cx="2305050" cy="2286000"/>
          </a:xfrm>
          <a:prstGeom prst="rect">
            <a:avLst/>
          </a:prstGeom>
        </p:spPr>
      </p:pic>
      <p:sp>
        <p:nvSpPr>
          <p:cNvPr id="26" name="TextBox 25">
            <a:extLst>
              <a:ext uri="{FF2B5EF4-FFF2-40B4-BE49-F238E27FC236}">
                <a16:creationId xmlns:a16="http://schemas.microsoft.com/office/drawing/2014/main" id="{ECD9D1D3-D47E-4866-840D-9F0AFDD7A35D}"/>
              </a:ext>
            </a:extLst>
          </p:cNvPr>
          <p:cNvSpPr txBox="1"/>
          <p:nvPr/>
        </p:nvSpPr>
        <p:spPr>
          <a:xfrm>
            <a:off x="5319349" y="2717124"/>
            <a:ext cx="3941883" cy="584775"/>
          </a:xfrm>
          <a:prstGeom prst="rect">
            <a:avLst/>
          </a:prstGeom>
          <a:noFill/>
        </p:spPr>
        <p:txBody>
          <a:bodyPr wrap="square">
            <a:spAutoFit/>
          </a:bodyPr>
          <a:lstStyle/>
          <a:p>
            <a:pPr lvl="1" algn="ctr"/>
            <a:r>
              <a:rPr lang="en-US" sz="1600" b="1" dirty="0">
                <a:highlight>
                  <a:srgbClr val="00FFFF"/>
                </a:highlight>
              </a:rPr>
              <a:t>One to One  </a:t>
            </a:r>
          </a:p>
          <a:p>
            <a:pPr lvl="1" algn="ctr"/>
            <a:r>
              <a:rPr lang="en-US" sz="1600" b="1" dirty="0">
                <a:highlight>
                  <a:srgbClr val="00FFFF"/>
                </a:highlight>
              </a:rPr>
              <a:t>(A -&gt; B is O-to-O ; B -&gt; A is O-to-O)</a:t>
            </a:r>
          </a:p>
        </p:txBody>
      </p:sp>
      <p:sp>
        <p:nvSpPr>
          <p:cNvPr id="28" name="TextBox 27">
            <a:extLst>
              <a:ext uri="{FF2B5EF4-FFF2-40B4-BE49-F238E27FC236}">
                <a16:creationId xmlns:a16="http://schemas.microsoft.com/office/drawing/2014/main" id="{9881BB54-2FB7-4565-93D8-B695FD232704}"/>
              </a:ext>
            </a:extLst>
          </p:cNvPr>
          <p:cNvSpPr txBox="1"/>
          <p:nvPr/>
        </p:nvSpPr>
        <p:spPr>
          <a:xfrm>
            <a:off x="8531181" y="2695698"/>
            <a:ext cx="3947300" cy="584775"/>
          </a:xfrm>
          <a:prstGeom prst="rect">
            <a:avLst/>
          </a:prstGeom>
          <a:noFill/>
        </p:spPr>
        <p:txBody>
          <a:bodyPr wrap="square">
            <a:spAutoFit/>
          </a:bodyPr>
          <a:lstStyle/>
          <a:p>
            <a:pPr lvl="1" algn="ctr"/>
            <a:r>
              <a:rPr lang="en-US" sz="1600" b="1" dirty="0">
                <a:highlight>
                  <a:srgbClr val="00FFFF"/>
                </a:highlight>
              </a:rPr>
              <a:t>One to Many</a:t>
            </a:r>
          </a:p>
          <a:p>
            <a:pPr lvl="1" algn="ctr"/>
            <a:r>
              <a:rPr lang="en-US" sz="1600" b="1" dirty="0">
                <a:highlight>
                  <a:srgbClr val="00FFFF"/>
                </a:highlight>
              </a:rPr>
              <a:t>(A -&gt; B is O-to-M ; B -&gt; A is O-to-O)</a:t>
            </a:r>
            <a:endParaRPr lang="en-US" sz="1600" b="1" dirty="0"/>
          </a:p>
        </p:txBody>
      </p:sp>
      <p:sp>
        <p:nvSpPr>
          <p:cNvPr id="30" name="TextBox 29">
            <a:extLst>
              <a:ext uri="{FF2B5EF4-FFF2-40B4-BE49-F238E27FC236}">
                <a16:creationId xmlns:a16="http://schemas.microsoft.com/office/drawing/2014/main" id="{208C838A-2A66-498A-9817-B2E2C10B36E2}"/>
              </a:ext>
            </a:extLst>
          </p:cNvPr>
          <p:cNvSpPr txBox="1"/>
          <p:nvPr/>
        </p:nvSpPr>
        <p:spPr>
          <a:xfrm>
            <a:off x="5634309" y="5605497"/>
            <a:ext cx="3941883" cy="584775"/>
          </a:xfrm>
          <a:prstGeom prst="rect">
            <a:avLst/>
          </a:prstGeom>
          <a:noFill/>
        </p:spPr>
        <p:txBody>
          <a:bodyPr wrap="square">
            <a:spAutoFit/>
          </a:bodyPr>
          <a:lstStyle/>
          <a:p>
            <a:pPr algn="ctr"/>
            <a:r>
              <a:rPr lang="en-US" sz="1600" b="1" dirty="0">
                <a:highlight>
                  <a:srgbClr val="00FFFF"/>
                </a:highlight>
              </a:rPr>
              <a:t>Many to Many  </a:t>
            </a:r>
          </a:p>
          <a:p>
            <a:pPr algn="ctr"/>
            <a:r>
              <a:rPr lang="en-US" sz="1600" b="1" dirty="0">
                <a:highlight>
                  <a:srgbClr val="00FFFF"/>
                </a:highlight>
              </a:rPr>
              <a:t>(A -&gt; B is O-to-M ; B -&gt; A is O-to-M)</a:t>
            </a:r>
            <a:r>
              <a:rPr lang="en-US" sz="1600" b="1" dirty="0"/>
              <a:t> </a:t>
            </a:r>
          </a:p>
        </p:txBody>
      </p:sp>
      <p:sp>
        <p:nvSpPr>
          <p:cNvPr id="32" name="TextBox 31">
            <a:extLst>
              <a:ext uri="{FF2B5EF4-FFF2-40B4-BE49-F238E27FC236}">
                <a16:creationId xmlns:a16="http://schemas.microsoft.com/office/drawing/2014/main" id="{8A15E7A3-5029-4D85-A907-A08341626BE5}"/>
              </a:ext>
            </a:extLst>
          </p:cNvPr>
          <p:cNvSpPr txBox="1"/>
          <p:nvPr/>
        </p:nvSpPr>
        <p:spPr>
          <a:xfrm>
            <a:off x="8431059" y="5605497"/>
            <a:ext cx="3947299" cy="584775"/>
          </a:xfrm>
          <a:prstGeom prst="rect">
            <a:avLst/>
          </a:prstGeom>
          <a:noFill/>
        </p:spPr>
        <p:txBody>
          <a:bodyPr wrap="square">
            <a:spAutoFit/>
          </a:bodyPr>
          <a:lstStyle/>
          <a:p>
            <a:pPr lvl="1" algn="ctr"/>
            <a:r>
              <a:rPr lang="en-US" sz="1600" b="1" dirty="0">
                <a:highlight>
                  <a:srgbClr val="00FFFF"/>
                </a:highlight>
              </a:rPr>
              <a:t>Many to One</a:t>
            </a:r>
          </a:p>
          <a:p>
            <a:pPr lvl="1" algn="ctr"/>
            <a:r>
              <a:rPr lang="en-US" sz="1600" b="1" dirty="0">
                <a:highlight>
                  <a:srgbClr val="00FFFF"/>
                </a:highlight>
              </a:rPr>
              <a:t>(A -&gt; B is O-to-O ; B -&gt; A is O-to-M)</a:t>
            </a:r>
            <a:endParaRPr lang="en-US" sz="1600" b="1" dirty="0"/>
          </a:p>
        </p:txBody>
      </p:sp>
    </p:spTree>
    <p:extLst>
      <p:ext uri="{BB962C8B-B14F-4D97-AF65-F5344CB8AC3E}">
        <p14:creationId xmlns:p14="http://schemas.microsoft.com/office/powerpoint/2010/main" val="232458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circle(in)">
                                      <p:cBhvr>
                                        <p:cTn id="19" dur="20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arn(inVertical)">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barn(inVertical)">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circle(in)">
                                      <p:cBhvr>
                                        <p:cTn id="38" dur="20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1">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barn(inVertical)">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circle(in)">
                                      <p:cBhvr>
                                        <p:cTn id="52" dur="20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1">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barn(inVertical)">
                                      <p:cBhvr>
                                        <p:cTn id="61" dur="500"/>
                                        <p:tgtEl>
                                          <p:spTgt spid="24"/>
                                        </p:tgtEl>
                                      </p:cBhvr>
                                    </p:animEffect>
                                  </p:childTnLst>
                                </p:cTn>
                              </p:par>
                            </p:childTnLst>
                          </p:cTn>
                        </p:par>
                      </p:childTnLst>
                    </p:cTn>
                  </p:par>
                  <p:par>
                    <p:cTn id="62" fill="hold">
                      <p:stCondLst>
                        <p:cond delay="indefinite"/>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circle(in)">
                                      <p:cBhvr>
                                        <p:cTn id="66" dur="2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8" grpId="0"/>
      <p:bldP spid="30" grpId="0"/>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0446313E-4566-4C0C-9BD2-69A09431D530}"/>
              </a:ext>
            </a:extLst>
          </p:cNvPr>
          <p:cNvSpPr txBox="1">
            <a:spLocks/>
          </p:cNvSpPr>
          <p:nvPr/>
        </p:nvSpPr>
        <p:spPr>
          <a:xfrm>
            <a:off x="248920" y="306141"/>
            <a:ext cx="10515600" cy="7714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t>Mapping Cardinalities (Primary Key)</a:t>
            </a:r>
          </a:p>
        </p:txBody>
      </p:sp>
      <p:sp>
        <p:nvSpPr>
          <p:cNvPr id="19" name="Footer Placeholder 4">
            <a:extLst>
              <a:ext uri="{FF2B5EF4-FFF2-40B4-BE49-F238E27FC236}">
                <a16:creationId xmlns:a16="http://schemas.microsoft.com/office/drawing/2014/main" id="{85CF57DB-5C4D-4750-A89C-8B1CCF7206AF}"/>
              </a:ext>
            </a:extLst>
          </p:cNvPr>
          <p:cNvSpPr txBox="1">
            <a:spLocks/>
          </p:cNvSpPr>
          <p:nvPr/>
        </p:nvSpPr>
        <p:spPr>
          <a:xfrm>
            <a:off x="0" y="120075"/>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20" name="TextBox 19">
            <a:extLst>
              <a:ext uri="{FF2B5EF4-FFF2-40B4-BE49-F238E27FC236}">
                <a16:creationId xmlns:a16="http://schemas.microsoft.com/office/drawing/2014/main" id="{FA50D092-18AC-48DB-82D6-93DC4750C933}"/>
              </a:ext>
            </a:extLst>
          </p:cNvPr>
          <p:cNvSpPr txBox="1"/>
          <p:nvPr/>
        </p:nvSpPr>
        <p:spPr>
          <a:xfrm>
            <a:off x="-1349027" y="7066895"/>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pic>
        <p:nvPicPr>
          <p:cNvPr id="2" name="Picture 1">
            <a:extLst>
              <a:ext uri="{FF2B5EF4-FFF2-40B4-BE49-F238E27FC236}">
                <a16:creationId xmlns:a16="http://schemas.microsoft.com/office/drawing/2014/main" id="{4CCCCE95-E180-4E8C-8B27-276F32BA2D93}"/>
              </a:ext>
            </a:extLst>
          </p:cNvPr>
          <p:cNvPicPr>
            <a:picLocks noChangeAspect="1"/>
          </p:cNvPicPr>
          <p:nvPr/>
        </p:nvPicPr>
        <p:blipFill>
          <a:blip r:embed="rId2"/>
          <a:stretch>
            <a:fillRect/>
          </a:stretch>
        </p:blipFill>
        <p:spPr>
          <a:xfrm>
            <a:off x="1007791" y="853203"/>
            <a:ext cx="2762250" cy="2324100"/>
          </a:xfrm>
          <a:prstGeom prst="rect">
            <a:avLst/>
          </a:prstGeom>
        </p:spPr>
      </p:pic>
      <p:pic>
        <p:nvPicPr>
          <p:cNvPr id="3" name="Picture 2">
            <a:extLst>
              <a:ext uri="{FF2B5EF4-FFF2-40B4-BE49-F238E27FC236}">
                <a16:creationId xmlns:a16="http://schemas.microsoft.com/office/drawing/2014/main" id="{04CF13BC-6058-472A-8F04-CAFC39CD9EB3}"/>
              </a:ext>
            </a:extLst>
          </p:cNvPr>
          <p:cNvPicPr>
            <a:picLocks noChangeAspect="1"/>
          </p:cNvPicPr>
          <p:nvPr/>
        </p:nvPicPr>
        <p:blipFill>
          <a:blip r:embed="rId3"/>
          <a:stretch>
            <a:fillRect/>
          </a:stretch>
        </p:blipFill>
        <p:spPr>
          <a:xfrm>
            <a:off x="7413766" y="872253"/>
            <a:ext cx="2238375" cy="2305050"/>
          </a:xfrm>
          <a:prstGeom prst="rect">
            <a:avLst/>
          </a:prstGeom>
        </p:spPr>
      </p:pic>
      <p:pic>
        <p:nvPicPr>
          <p:cNvPr id="23" name="Picture 22">
            <a:extLst>
              <a:ext uri="{FF2B5EF4-FFF2-40B4-BE49-F238E27FC236}">
                <a16:creationId xmlns:a16="http://schemas.microsoft.com/office/drawing/2014/main" id="{DDA6A7D6-0DD0-4AF1-96BD-DB4FFB6975A1}"/>
              </a:ext>
            </a:extLst>
          </p:cNvPr>
          <p:cNvPicPr>
            <a:picLocks noChangeAspect="1"/>
          </p:cNvPicPr>
          <p:nvPr/>
        </p:nvPicPr>
        <p:blipFill>
          <a:blip r:embed="rId4"/>
          <a:stretch>
            <a:fillRect/>
          </a:stretch>
        </p:blipFill>
        <p:spPr>
          <a:xfrm>
            <a:off x="1394874" y="3741788"/>
            <a:ext cx="2257425" cy="2314575"/>
          </a:xfrm>
          <a:prstGeom prst="rect">
            <a:avLst/>
          </a:prstGeom>
        </p:spPr>
      </p:pic>
      <p:pic>
        <p:nvPicPr>
          <p:cNvPr id="24" name="Picture 23">
            <a:extLst>
              <a:ext uri="{FF2B5EF4-FFF2-40B4-BE49-F238E27FC236}">
                <a16:creationId xmlns:a16="http://schemas.microsoft.com/office/drawing/2014/main" id="{B5489AAE-D0C6-47DD-A7C7-44A9FD41077A}"/>
              </a:ext>
            </a:extLst>
          </p:cNvPr>
          <p:cNvPicPr>
            <a:picLocks noChangeAspect="1"/>
          </p:cNvPicPr>
          <p:nvPr/>
        </p:nvPicPr>
        <p:blipFill>
          <a:blip r:embed="rId5"/>
          <a:stretch>
            <a:fillRect/>
          </a:stretch>
        </p:blipFill>
        <p:spPr>
          <a:xfrm>
            <a:off x="7117472" y="3741788"/>
            <a:ext cx="2305050" cy="2286000"/>
          </a:xfrm>
          <a:prstGeom prst="rect">
            <a:avLst/>
          </a:prstGeom>
        </p:spPr>
      </p:pic>
      <p:sp>
        <p:nvSpPr>
          <p:cNvPr id="26" name="TextBox 25">
            <a:extLst>
              <a:ext uri="{FF2B5EF4-FFF2-40B4-BE49-F238E27FC236}">
                <a16:creationId xmlns:a16="http://schemas.microsoft.com/office/drawing/2014/main" id="{ECD9D1D3-D47E-4866-840D-9F0AFDD7A35D}"/>
              </a:ext>
            </a:extLst>
          </p:cNvPr>
          <p:cNvSpPr txBox="1"/>
          <p:nvPr/>
        </p:nvSpPr>
        <p:spPr>
          <a:xfrm>
            <a:off x="117429" y="3103204"/>
            <a:ext cx="3941883" cy="584775"/>
          </a:xfrm>
          <a:prstGeom prst="rect">
            <a:avLst/>
          </a:prstGeom>
          <a:noFill/>
        </p:spPr>
        <p:txBody>
          <a:bodyPr wrap="square">
            <a:spAutoFit/>
          </a:bodyPr>
          <a:lstStyle/>
          <a:p>
            <a:pPr lvl="1" algn="ctr"/>
            <a:r>
              <a:rPr lang="en-US" sz="1600" b="1" dirty="0">
                <a:highlight>
                  <a:srgbClr val="00FFFF"/>
                </a:highlight>
              </a:rPr>
              <a:t>One to One  </a:t>
            </a:r>
          </a:p>
          <a:p>
            <a:pPr lvl="1" algn="ctr"/>
            <a:r>
              <a:rPr lang="en-US" sz="1600" b="1" dirty="0">
                <a:highlight>
                  <a:srgbClr val="00FFFF"/>
                </a:highlight>
              </a:rPr>
              <a:t>(A -&gt; B is O-to-O ; B -&gt; A is O-to-O)</a:t>
            </a:r>
          </a:p>
        </p:txBody>
      </p:sp>
      <p:sp>
        <p:nvSpPr>
          <p:cNvPr id="28" name="TextBox 27">
            <a:extLst>
              <a:ext uri="{FF2B5EF4-FFF2-40B4-BE49-F238E27FC236}">
                <a16:creationId xmlns:a16="http://schemas.microsoft.com/office/drawing/2014/main" id="{9881BB54-2FB7-4565-93D8-B695FD232704}"/>
              </a:ext>
            </a:extLst>
          </p:cNvPr>
          <p:cNvSpPr txBox="1"/>
          <p:nvPr/>
        </p:nvSpPr>
        <p:spPr>
          <a:xfrm>
            <a:off x="6387421" y="3081778"/>
            <a:ext cx="3947300" cy="584775"/>
          </a:xfrm>
          <a:prstGeom prst="rect">
            <a:avLst/>
          </a:prstGeom>
          <a:noFill/>
        </p:spPr>
        <p:txBody>
          <a:bodyPr wrap="square">
            <a:spAutoFit/>
          </a:bodyPr>
          <a:lstStyle/>
          <a:p>
            <a:pPr lvl="1" algn="ctr"/>
            <a:r>
              <a:rPr lang="en-US" sz="1600" b="1" dirty="0">
                <a:highlight>
                  <a:srgbClr val="C0C0C0"/>
                </a:highlight>
              </a:rPr>
              <a:t>One to Many</a:t>
            </a:r>
          </a:p>
          <a:p>
            <a:pPr lvl="1" algn="ctr"/>
            <a:r>
              <a:rPr lang="en-US" sz="1600" b="1" dirty="0">
                <a:highlight>
                  <a:srgbClr val="C0C0C0"/>
                </a:highlight>
              </a:rPr>
              <a:t>(A -&gt; B is O-to-M ; B -&gt; A is O-to-O)</a:t>
            </a:r>
          </a:p>
        </p:txBody>
      </p:sp>
      <p:sp>
        <p:nvSpPr>
          <p:cNvPr id="30" name="TextBox 29">
            <a:extLst>
              <a:ext uri="{FF2B5EF4-FFF2-40B4-BE49-F238E27FC236}">
                <a16:creationId xmlns:a16="http://schemas.microsoft.com/office/drawing/2014/main" id="{208C838A-2A66-498A-9817-B2E2C10B36E2}"/>
              </a:ext>
            </a:extLst>
          </p:cNvPr>
          <p:cNvSpPr txBox="1"/>
          <p:nvPr/>
        </p:nvSpPr>
        <p:spPr>
          <a:xfrm>
            <a:off x="432389" y="5991577"/>
            <a:ext cx="3941883" cy="584775"/>
          </a:xfrm>
          <a:prstGeom prst="rect">
            <a:avLst/>
          </a:prstGeom>
          <a:noFill/>
        </p:spPr>
        <p:txBody>
          <a:bodyPr wrap="square">
            <a:spAutoFit/>
          </a:bodyPr>
          <a:lstStyle/>
          <a:p>
            <a:pPr algn="ctr"/>
            <a:r>
              <a:rPr lang="en-US" sz="1600" b="1" dirty="0">
                <a:highlight>
                  <a:srgbClr val="00FF00"/>
                </a:highlight>
              </a:rPr>
              <a:t>Many to Many  </a:t>
            </a:r>
          </a:p>
          <a:p>
            <a:pPr algn="ctr"/>
            <a:r>
              <a:rPr lang="en-US" sz="1600" b="1" dirty="0">
                <a:highlight>
                  <a:srgbClr val="00FF00"/>
                </a:highlight>
              </a:rPr>
              <a:t>(A -&gt; B is O-to-M ; B -&gt; A is O-to-M) </a:t>
            </a:r>
          </a:p>
        </p:txBody>
      </p:sp>
      <p:sp>
        <p:nvSpPr>
          <p:cNvPr id="32" name="TextBox 31">
            <a:extLst>
              <a:ext uri="{FF2B5EF4-FFF2-40B4-BE49-F238E27FC236}">
                <a16:creationId xmlns:a16="http://schemas.microsoft.com/office/drawing/2014/main" id="{8A15E7A3-5029-4D85-A907-A08341626BE5}"/>
              </a:ext>
            </a:extLst>
          </p:cNvPr>
          <p:cNvSpPr txBox="1"/>
          <p:nvPr/>
        </p:nvSpPr>
        <p:spPr>
          <a:xfrm>
            <a:off x="6287299" y="5991577"/>
            <a:ext cx="3947299" cy="584775"/>
          </a:xfrm>
          <a:prstGeom prst="rect">
            <a:avLst/>
          </a:prstGeom>
          <a:noFill/>
        </p:spPr>
        <p:txBody>
          <a:bodyPr wrap="square">
            <a:spAutoFit/>
          </a:bodyPr>
          <a:lstStyle/>
          <a:p>
            <a:pPr lvl="1" algn="ctr"/>
            <a:r>
              <a:rPr lang="en-US" sz="1600" b="1" dirty="0">
                <a:highlight>
                  <a:srgbClr val="FFFF00"/>
                </a:highlight>
              </a:rPr>
              <a:t>Many to One</a:t>
            </a:r>
          </a:p>
          <a:p>
            <a:pPr lvl="1" algn="ctr"/>
            <a:r>
              <a:rPr lang="en-US" sz="1600" b="1" dirty="0">
                <a:highlight>
                  <a:srgbClr val="FFFF00"/>
                </a:highlight>
              </a:rPr>
              <a:t>(A -&gt; B is O-to-O ; B -&gt; A is O-to-M)</a:t>
            </a:r>
          </a:p>
        </p:txBody>
      </p:sp>
      <p:sp>
        <p:nvSpPr>
          <p:cNvPr id="6" name="TextBox 5">
            <a:extLst>
              <a:ext uri="{FF2B5EF4-FFF2-40B4-BE49-F238E27FC236}">
                <a16:creationId xmlns:a16="http://schemas.microsoft.com/office/drawing/2014/main" id="{330B2E30-7AEC-46F7-8011-86866DAFBF2B}"/>
              </a:ext>
            </a:extLst>
          </p:cNvPr>
          <p:cNvSpPr txBox="1"/>
          <p:nvPr/>
        </p:nvSpPr>
        <p:spPr>
          <a:xfrm>
            <a:off x="3299960" y="1955589"/>
            <a:ext cx="2052542" cy="369332"/>
          </a:xfrm>
          <a:prstGeom prst="rect">
            <a:avLst/>
          </a:prstGeom>
          <a:noFill/>
        </p:spPr>
        <p:txBody>
          <a:bodyPr wrap="square" rtlCol="0">
            <a:spAutoFit/>
          </a:bodyPr>
          <a:lstStyle/>
          <a:p>
            <a:r>
              <a:rPr lang="en-US" dirty="0">
                <a:highlight>
                  <a:srgbClr val="00FFFF"/>
                </a:highlight>
              </a:rPr>
              <a:t>P key from A or B</a:t>
            </a:r>
          </a:p>
        </p:txBody>
      </p:sp>
      <p:sp>
        <p:nvSpPr>
          <p:cNvPr id="7" name="TextBox 6">
            <a:extLst>
              <a:ext uri="{FF2B5EF4-FFF2-40B4-BE49-F238E27FC236}">
                <a16:creationId xmlns:a16="http://schemas.microsoft.com/office/drawing/2014/main" id="{942E53CC-E4B5-4D24-AC02-11A61C2F3C9A}"/>
              </a:ext>
            </a:extLst>
          </p:cNvPr>
          <p:cNvSpPr txBox="1"/>
          <p:nvPr/>
        </p:nvSpPr>
        <p:spPr>
          <a:xfrm>
            <a:off x="3523479" y="4810549"/>
            <a:ext cx="2863941" cy="369332"/>
          </a:xfrm>
          <a:prstGeom prst="rect">
            <a:avLst/>
          </a:prstGeom>
          <a:noFill/>
        </p:spPr>
        <p:txBody>
          <a:bodyPr wrap="square" rtlCol="0">
            <a:spAutoFit/>
          </a:bodyPr>
          <a:lstStyle/>
          <a:p>
            <a:r>
              <a:rPr lang="en-US" dirty="0">
                <a:highlight>
                  <a:srgbClr val="00FF00"/>
                </a:highlight>
              </a:rPr>
              <a:t>P key – combination A and B</a:t>
            </a:r>
          </a:p>
        </p:txBody>
      </p:sp>
      <p:sp>
        <p:nvSpPr>
          <p:cNvPr id="8" name="TextBox 7">
            <a:extLst>
              <a:ext uri="{FF2B5EF4-FFF2-40B4-BE49-F238E27FC236}">
                <a16:creationId xmlns:a16="http://schemas.microsoft.com/office/drawing/2014/main" id="{3F3F2CF3-59EF-4B8D-81F8-2404C5AF8EF1}"/>
              </a:ext>
            </a:extLst>
          </p:cNvPr>
          <p:cNvSpPr txBox="1"/>
          <p:nvPr/>
        </p:nvSpPr>
        <p:spPr>
          <a:xfrm>
            <a:off x="9873480" y="1753116"/>
            <a:ext cx="2052542" cy="369332"/>
          </a:xfrm>
          <a:prstGeom prst="rect">
            <a:avLst/>
          </a:prstGeom>
          <a:noFill/>
        </p:spPr>
        <p:txBody>
          <a:bodyPr wrap="square" rtlCol="0">
            <a:spAutoFit/>
          </a:bodyPr>
          <a:lstStyle/>
          <a:p>
            <a:r>
              <a:rPr lang="en-US" dirty="0">
                <a:highlight>
                  <a:srgbClr val="C0C0C0"/>
                </a:highlight>
              </a:rPr>
              <a:t>P key from A </a:t>
            </a:r>
          </a:p>
        </p:txBody>
      </p:sp>
      <p:sp>
        <p:nvSpPr>
          <p:cNvPr id="9" name="TextBox 8">
            <a:extLst>
              <a:ext uri="{FF2B5EF4-FFF2-40B4-BE49-F238E27FC236}">
                <a16:creationId xmlns:a16="http://schemas.microsoft.com/office/drawing/2014/main" id="{69EDB42C-5F62-4994-BB10-3A770D86D581}"/>
              </a:ext>
            </a:extLst>
          </p:cNvPr>
          <p:cNvSpPr txBox="1"/>
          <p:nvPr/>
        </p:nvSpPr>
        <p:spPr>
          <a:xfrm>
            <a:off x="9924280" y="4953516"/>
            <a:ext cx="2052542" cy="369332"/>
          </a:xfrm>
          <a:prstGeom prst="rect">
            <a:avLst/>
          </a:prstGeom>
          <a:noFill/>
        </p:spPr>
        <p:txBody>
          <a:bodyPr wrap="square" rtlCol="0">
            <a:spAutoFit/>
          </a:bodyPr>
          <a:lstStyle/>
          <a:p>
            <a:r>
              <a:rPr lang="en-US" dirty="0">
                <a:highlight>
                  <a:srgbClr val="FFFF00"/>
                </a:highlight>
              </a:rPr>
              <a:t>P key from B </a:t>
            </a:r>
          </a:p>
        </p:txBody>
      </p:sp>
    </p:spTree>
    <p:extLst>
      <p:ext uri="{BB962C8B-B14F-4D97-AF65-F5344CB8AC3E}">
        <p14:creationId xmlns:p14="http://schemas.microsoft.com/office/powerpoint/2010/main" val="294608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circle(in)">
                                      <p:cBhvr>
                                        <p:cTn id="12" dur="20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circle(in)">
                                      <p:cBhvr>
                                        <p:cTn id="27" dur="20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arn(inVertical)">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circle(in)">
                                      <p:cBhvr>
                                        <p:cTn id="42" dur="20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circle(in)">
                                      <p:cBhvr>
                                        <p:cTn id="47" dur="20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arn(inVertical)">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circle(in)">
                                      <p:cBhvr>
                                        <p:cTn id="57" dur="20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circle(in)">
                                      <p:cBhvr>
                                        <p:cTn id="6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8" grpId="0"/>
      <p:bldP spid="30" grpId="0"/>
      <p:bldP spid="32"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5C70-AA7E-4C87-A292-C0816406646C}"/>
              </a:ext>
            </a:extLst>
          </p:cNvPr>
          <p:cNvSpPr>
            <a:spLocks noGrp="1"/>
          </p:cNvSpPr>
          <p:nvPr>
            <p:ph type="title"/>
          </p:nvPr>
        </p:nvSpPr>
        <p:spPr>
          <a:xfrm>
            <a:off x="571991" y="413701"/>
            <a:ext cx="10515600" cy="829360"/>
          </a:xfrm>
        </p:spPr>
        <p:txBody>
          <a:bodyPr/>
          <a:lstStyle/>
          <a:p>
            <a:r>
              <a:rPr lang="en-US" dirty="0"/>
              <a:t>Participation Constraints</a:t>
            </a:r>
          </a:p>
        </p:txBody>
      </p:sp>
      <p:sp>
        <p:nvSpPr>
          <p:cNvPr id="4" name="Footer Placeholder 4">
            <a:extLst>
              <a:ext uri="{FF2B5EF4-FFF2-40B4-BE49-F238E27FC236}">
                <a16:creationId xmlns:a16="http://schemas.microsoft.com/office/drawing/2014/main" id="{3161BAD1-2167-4B2B-AA6E-C70232CB3F1B}"/>
              </a:ext>
            </a:extLst>
          </p:cNvPr>
          <p:cNvSpPr txBox="1">
            <a:spLocks/>
          </p:cNvSpPr>
          <p:nvPr/>
        </p:nvSpPr>
        <p:spPr>
          <a:xfrm>
            <a:off x="0" y="115091"/>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rPr>
              <a:t>Database Design and the E-R Model</a:t>
            </a:r>
            <a:endParaRPr lang="en-US" sz="1600" b="1" dirty="0">
              <a:solidFill>
                <a:schemeClr val="tx1"/>
              </a:solidFill>
              <a:latin typeface="Garamond" panose="02020404030301010803" pitchFamily="18" charset="0"/>
              <a:cs typeface="Cavolini" panose="020B0502040204020203" pitchFamily="66" charset="0"/>
            </a:endParaRPr>
          </a:p>
        </p:txBody>
      </p:sp>
      <p:sp>
        <p:nvSpPr>
          <p:cNvPr id="8" name="TextBox 7">
            <a:extLst>
              <a:ext uri="{FF2B5EF4-FFF2-40B4-BE49-F238E27FC236}">
                <a16:creationId xmlns:a16="http://schemas.microsoft.com/office/drawing/2014/main" id="{45F3089B-904F-4049-A51D-2540DA1E8C57}"/>
              </a:ext>
            </a:extLst>
          </p:cNvPr>
          <p:cNvSpPr txBox="1"/>
          <p:nvPr/>
        </p:nvSpPr>
        <p:spPr>
          <a:xfrm>
            <a:off x="3371726" y="6512076"/>
            <a:ext cx="6094428"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
        <p:nvSpPr>
          <p:cNvPr id="26" name="Freeform: Shape 25">
            <a:extLst>
              <a:ext uri="{FF2B5EF4-FFF2-40B4-BE49-F238E27FC236}">
                <a16:creationId xmlns:a16="http://schemas.microsoft.com/office/drawing/2014/main" id="{A549758B-C0C4-4053-8B8A-45F73367C705}"/>
              </a:ext>
            </a:extLst>
          </p:cNvPr>
          <p:cNvSpPr/>
          <p:nvPr/>
        </p:nvSpPr>
        <p:spPr>
          <a:xfrm>
            <a:off x="7469901" y="1121487"/>
            <a:ext cx="2241629" cy="1205177"/>
          </a:xfrm>
          <a:custGeom>
            <a:avLst/>
            <a:gdLst>
              <a:gd name="connsiteX0" fmla="*/ 0 w 2241629"/>
              <a:gd name="connsiteY0" fmla="*/ 0 h 1205177"/>
              <a:gd name="connsiteX1" fmla="*/ 2241629 w 2241629"/>
              <a:gd name="connsiteY1" fmla="*/ 0 h 1205177"/>
              <a:gd name="connsiteX2" fmla="*/ 2241629 w 2241629"/>
              <a:gd name="connsiteY2" fmla="*/ 1205177 h 1205177"/>
              <a:gd name="connsiteX3" fmla="*/ 0 w 2241629"/>
              <a:gd name="connsiteY3" fmla="*/ 1205177 h 1205177"/>
              <a:gd name="connsiteX4" fmla="*/ 0 w 2241629"/>
              <a:gd name="connsiteY4" fmla="*/ 0 h 1205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1629" h="1205177">
                <a:moveTo>
                  <a:pt x="0" y="0"/>
                </a:moveTo>
                <a:lnTo>
                  <a:pt x="2241629" y="0"/>
                </a:lnTo>
                <a:lnTo>
                  <a:pt x="2241629" y="1205177"/>
                </a:lnTo>
                <a:lnTo>
                  <a:pt x="0" y="12051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endParaRPr lang="en-US" sz="3600" kern="1200"/>
          </a:p>
        </p:txBody>
      </p:sp>
      <p:sp>
        <p:nvSpPr>
          <p:cNvPr id="6" name="Content Placeholder 5">
            <a:extLst>
              <a:ext uri="{FF2B5EF4-FFF2-40B4-BE49-F238E27FC236}">
                <a16:creationId xmlns:a16="http://schemas.microsoft.com/office/drawing/2014/main" id="{93798956-F99F-439A-B708-3DAB04BD2956}"/>
              </a:ext>
            </a:extLst>
          </p:cNvPr>
          <p:cNvSpPr>
            <a:spLocks noGrp="1"/>
          </p:cNvSpPr>
          <p:nvPr>
            <p:ph idx="1"/>
          </p:nvPr>
        </p:nvSpPr>
        <p:spPr>
          <a:xfrm>
            <a:off x="423421" y="1254204"/>
            <a:ext cx="11529767" cy="1376934"/>
          </a:xfrm>
        </p:spPr>
        <p:txBody>
          <a:bodyPr>
            <a:normAutofit/>
          </a:bodyPr>
          <a:lstStyle/>
          <a:p>
            <a:r>
              <a:rPr lang="en-US" sz="2000" dirty="0"/>
              <a:t>The participation of an entity set E in a relationship set R is said to be total if every entity in E participates in at least one relationship in R. </a:t>
            </a:r>
          </a:p>
          <a:p>
            <a:r>
              <a:rPr lang="en-US" sz="2000" dirty="0"/>
              <a:t>If only some entities in E participate in relationships in R, the participation of entity set E in relationship R is said to be partial.  </a:t>
            </a:r>
          </a:p>
        </p:txBody>
      </p:sp>
      <p:pic>
        <p:nvPicPr>
          <p:cNvPr id="12" name="Picture 11">
            <a:extLst>
              <a:ext uri="{FF2B5EF4-FFF2-40B4-BE49-F238E27FC236}">
                <a16:creationId xmlns:a16="http://schemas.microsoft.com/office/drawing/2014/main" id="{286ECF68-7198-4CF8-A515-0602B0647FCB}"/>
              </a:ext>
            </a:extLst>
          </p:cNvPr>
          <p:cNvPicPr>
            <a:picLocks noChangeAspect="1"/>
          </p:cNvPicPr>
          <p:nvPr/>
        </p:nvPicPr>
        <p:blipFill>
          <a:blip r:embed="rId2"/>
          <a:stretch>
            <a:fillRect/>
          </a:stretch>
        </p:blipFill>
        <p:spPr>
          <a:xfrm>
            <a:off x="1375505" y="3119763"/>
            <a:ext cx="2828925" cy="2362200"/>
          </a:xfrm>
          <a:prstGeom prst="rect">
            <a:avLst/>
          </a:prstGeom>
        </p:spPr>
      </p:pic>
      <p:pic>
        <p:nvPicPr>
          <p:cNvPr id="13" name="Picture 12">
            <a:extLst>
              <a:ext uri="{FF2B5EF4-FFF2-40B4-BE49-F238E27FC236}">
                <a16:creationId xmlns:a16="http://schemas.microsoft.com/office/drawing/2014/main" id="{E7287701-FEC1-40D0-9174-126D297F1F59}"/>
              </a:ext>
            </a:extLst>
          </p:cNvPr>
          <p:cNvPicPr>
            <a:picLocks noChangeAspect="1"/>
          </p:cNvPicPr>
          <p:nvPr/>
        </p:nvPicPr>
        <p:blipFill>
          <a:blip r:embed="rId3"/>
          <a:stretch>
            <a:fillRect/>
          </a:stretch>
        </p:blipFill>
        <p:spPr>
          <a:xfrm>
            <a:off x="8110121" y="3144045"/>
            <a:ext cx="2333625" cy="2333625"/>
          </a:xfrm>
          <a:prstGeom prst="rect">
            <a:avLst/>
          </a:prstGeom>
        </p:spPr>
      </p:pic>
      <p:sp>
        <p:nvSpPr>
          <p:cNvPr id="52" name="TextBox 51">
            <a:extLst>
              <a:ext uri="{FF2B5EF4-FFF2-40B4-BE49-F238E27FC236}">
                <a16:creationId xmlns:a16="http://schemas.microsoft.com/office/drawing/2014/main" id="{8716A6EF-7C46-4E54-BEC2-0BC2F1489C3A}"/>
              </a:ext>
            </a:extLst>
          </p:cNvPr>
          <p:cNvSpPr txBox="1"/>
          <p:nvPr/>
        </p:nvSpPr>
        <p:spPr>
          <a:xfrm>
            <a:off x="562197" y="5643545"/>
            <a:ext cx="5744335" cy="646331"/>
          </a:xfrm>
          <a:prstGeom prst="rect">
            <a:avLst/>
          </a:prstGeom>
          <a:noFill/>
        </p:spPr>
        <p:txBody>
          <a:bodyPr wrap="square">
            <a:spAutoFit/>
          </a:bodyPr>
          <a:lstStyle/>
          <a:p>
            <a:r>
              <a:rPr lang="en-US" dirty="0"/>
              <a:t>P</a:t>
            </a:r>
            <a:r>
              <a:rPr lang="en-US" sz="1800" dirty="0"/>
              <a:t>articipation of B in the relationship set is total while the participation of A in the relationship set is partial. </a:t>
            </a:r>
            <a:endParaRPr lang="en-US" dirty="0"/>
          </a:p>
        </p:txBody>
      </p:sp>
      <p:sp>
        <p:nvSpPr>
          <p:cNvPr id="53" name="TextBox 52">
            <a:extLst>
              <a:ext uri="{FF2B5EF4-FFF2-40B4-BE49-F238E27FC236}">
                <a16:creationId xmlns:a16="http://schemas.microsoft.com/office/drawing/2014/main" id="{EB34E9ED-7A86-4BF1-B67A-A889268FABE9}"/>
              </a:ext>
            </a:extLst>
          </p:cNvPr>
          <p:cNvSpPr txBox="1"/>
          <p:nvPr/>
        </p:nvSpPr>
        <p:spPr>
          <a:xfrm>
            <a:off x="6804583" y="5546626"/>
            <a:ext cx="5272823" cy="646331"/>
          </a:xfrm>
          <a:prstGeom prst="rect">
            <a:avLst/>
          </a:prstGeom>
          <a:noFill/>
        </p:spPr>
        <p:txBody>
          <a:bodyPr wrap="square">
            <a:spAutoFit/>
          </a:bodyPr>
          <a:lstStyle/>
          <a:p>
            <a:r>
              <a:rPr lang="en-US" dirty="0"/>
              <a:t>P</a:t>
            </a:r>
            <a:r>
              <a:rPr lang="en-US" sz="1800" dirty="0"/>
              <a:t>articipation of both A and B in the relationship set are total.</a:t>
            </a:r>
            <a:endParaRPr lang="en-US" dirty="0"/>
          </a:p>
        </p:txBody>
      </p:sp>
      <p:sp>
        <p:nvSpPr>
          <p:cNvPr id="16" name="TextBox 15">
            <a:extLst>
              <a:ext uri="{FF2B5EF4-FFF2-40B4-BE49-F238E27FC236}">
                <a16:creationId xmlns:a16="http://schemas.microsoft.com/office/drawing/2014/main" id="{076A8ADC-5E99-4E24-8EE8-6A9C1E77B1E9}"/>
              </a:ext>
            </a:extLst>
          </p:cNvPr>
          <p:cNvSpPr txBox="1"/>
          <p:nvPr/>
        </p:nvSpPr>
        <p:spPr>
          <a:xfrm>
            <a:off x="2894103" y="2826450"/>
            <a:ext cx="1187777" cy="369332"/>
          </a:xfrm>
          <a:prstGeom prst="rect">
            <a:avLst/>
          </a:prstGeom>
          <a:noFill/>
        </p:spPr>
        <p:txBody>
          <a:bodyPr wrap="square" rtlCol="0">
            <a:spAutoFit/>
          </a:bodyPr>
          <a:lstStyle/>
          <a:p>
            <a:r>
              <a:rPr lang="en-US" dirty="0"/>
              <a:t>STUDENT</a:t>
            </a:r>
          </a:p>
        </p:txBody>
      </p:sp>
      <p:sp>
        <p:nvSpPr>
          <p:cNvPr id="18" name="TextBox 17">
            <a:extLst>
              <a:ext uri="{FF2B5EF4-FFF2-40B4-BE49-F238E27FC236}">
                <a16:creationId xmlns:a16="http://schemas.microsoft.com/office/drawing/2014/main" id="{21C6C39B-4D33-4F28-AAAC-73DB3431D373}"/>
              </a:ext>
            </a:extLst>
          </p:cNvPr>
          <p:cNvSpPr txBox="1"/>
          <p:nvPr/>
        </p:nvSpPr>
        <p:spPr>
          <a:xfrm>
            <a:off x="1334332" y="2833842"/>
            <a:ext cx="1437221" cy="369332"/>
          </a:xfrm>
          <a:prstGeom prst="rect">
            <a:avLst/>
          </a:prstGeom>
          <a:noFill/>
        </p:spPr>
        <p:txBody>
          <a:bodyPr wrap="square" rtlCol="0">
            <a:spAutoFit/>
          </a:bodyPr>
          <a:lstStyle/>
          <a:p>
            <a:r>
              <a:rPr lang="en-US" dirty="0"/>
              <a:t>INSTRUCTOR</a:t>
            </a:r>
          </a:p>
        </p:txBody>
      </p:sp>
      <p:sp>
        <p:nvSpPr>
          <p:cNvPr id="19" name="TextBox 18">
            <a:extLst>
              <a:ext uri="{FF2B5EF4-FFF2-40B4-BE49-F238E27FC236}">
                <a16:creationId xmlns:a16="http://schemas.microsoft.com/office/drawing/2014/main" id="{FA369BF2-EE64-4AEE-B643-964A9D511CEE}"/>
              </a:ext>
            </a:extLst>
          </p:cNvPr>
          <p:cNvSpPr txBox="1"/>
          <p:nvPr/>
        </p:nvSpPr>
        <p:spPr>
          <a:xfrm>
            <a:off x="9466154" y="2837450"/>
            <a:ext cx="1187777" cy="369332"/>
          </a:xfrm>
          <a:prstGeom prst="rect">
            <a:avLst/>
          </a:prstGeom>
          <a:noFill/>
        </p:spPr>
        <p:txBody>
          <a:bodyPr wrap="square" rtlCol="0">
            <a:spAutoFit/>
          </a:bodyPr>
          <a:lstStyle/>
          <a:p>
            <a:r>
              <a:rPr lang="en-US" dirty="0"/>
              <a:t>STUDENT</a:t>
            </a:r>
          </a:p>
        </p:txBody>
      </p:sp>
      <p:sp>
        <p:nvSpPr>
          <p:cNvPr id="20" name="TextBox 19">
            <a:extLst>
              <a:ext uri="{FF2B5EF4-FFF2-40B4-BE49-F238E27FC236}">
                <a16:creationId xmlns:a16="http://schemas.microsoft.com/office/drawing/2014/main" id="{07544663-D435-4E66-B49D-958CC5667712}"/>
              </a:ext>
            </a:extLst>
          </p:cNvPr>
          <p:cNvSpPr txBox="1"/>
          <p:nvPr/>
        </p:nvSpPr>
        <p:spPr>
          <a:xfrm>
            <a:off x="7906383" y="2844842"/>
            <a:ext cx="1437221" cy="369332"/>
          </a:xfrm>
          <a:prstGeom prst="rect">
            <a:avLst/>
          </a:prstGeom>
          <a:noFill/>
        </p:spPr>
        <p:txBody>
          <a:bodyPr wrap="square" rtlCol="0">
            <a:spAutoFit/>
          </a:bodyPr>
          <a:lstStyle/>
          <a:p>
            <a:r>
              <a:rPr lang="en-US" dirty="0"/>
              <a:t>INSTRUCTOR</a:t>
            </a:r>
          </a:p>
        </p:txBody>
      </p:sp>
    </p:spTree>
    <p:extLst>
      <p:ext uri="{BB962C8B-B14F-4D97-AF65-F5344CB8AC3E}">
        <p14:creationId xmlns:p14="http://schemas.microsoft.com/office/powerpoint/2010/main" val="3491089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1757</TotalTime>
  <Words>1411</Words>
  <Application>Microsoft Office PowerPoint</Application>
  <PresentationFormat>Widescreen</PresentationFormat>
  <Paragraphs>151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Abadi</vt:lpstr>
      <vt:lpstr>Arial</vt:lpstr>
      <vt:lpstr>Calibri</vt:lpstr>
      <vt:lpstr>Calibri Light</vt:lpstr>
      <vt:lpstr>Garamond</vt:lpstr>
      <vt:lpstr>Office Theme</vt:lpstr>
      <vt:lpstr>Database Design and the E-R Model</vt:lpstr>
      <vt:lpstr>Database Design</vt:lpstr>
      <vt:lpstr>Database Design Phases</vt:lpstr>
      <vt:lpstr>PowerPoint Presentation</vt:lpstr>
      <vt:lpstr>Entity-Relationship (E-R) data model</vt:lpstr>
      <vt:lpstr>Attributes</vt:lpstr>
      <vt:lpstr>PowerPoint Presentation</vt:lpstr>
      <vt:lpstr>PowerPoint Presentation</vt:lpstr>
      <vt:lpstr>Participation Constraints</vt:lpstr>
      <vt:lpstr>Weak Entity Sets</vt:lpstr>
      <vt:lpstr>Entity-Relationship (E-R) diagrams</vt:lpstr>
      <vt:lpstr>Codd’s Rules(12 rules that a database must obey if it is to be considered truly relational)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sudhasies@gmail.com</dc:creator>
  <cp:lastModifiedBy>sudhasies@gmail.com</cp:lastModifiedBy>
  <cp:revision>78</cp:revision>
  <dcterms:created xsi:type="dcterms:W3CDTF">2020-08-02T13:47:56Z</dcterms:created>
  <dcterms:modified xsi:type="dcterms:W3CDTF">2021-07-23T04:22:25Z</dcterms:modified>
</cp:coreProperties>
</file>